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38" r:id="rId20"/>
    <p:sldId id="275" r:id="rId21"/>
    <p:sldId id="276" r:id="rId22"/>
    <p:sldId id="277" r:id="rId23"/>
    <p:sldId id="278" r:id="rId24"/>
    <p:sldId id="279" r:id="rId25"/>
    <p:sldId id="339" r:id="rId26"/>
    <p:sldId id="280" r:id="rId27"/>
    <p:sldId id="28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40" r:id="rId72"/>
    <p:sldId id="337" r:id="rId73"/>
  </p:sldIdLst>
  <p:sldSz cx="9144000" cy="6858000" type="screen4x3"/>
  <p:notesSz cx="6918325"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8" autoAdjust="0"/>
    <p:restoredTop sz="9466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461169"/>
          </a:xfrm>
          <a:prstGeom prst="rect">
            <a:avLst/>
          </a:prstGeom>
        </p:spPr>
        <p:txBody>
          <a:bodyPr vert="horz" lIns="92236" tIns="46118" rIns="92236" bIns="46118" rtlCol="0"/>
          <a:lstStyle>
            <a:lvl1pPr algn="l">
              <a:defRPr sz="1200"/>
            </a:lvl1pPr>
          </a:lstStyle>
          <a:p>
            <a:endParaRPr lang="en-US" dirty="0"/>
          </a:p>
        </p:txBody>
      </p:sp>
      <p:sp>
        <p:nvSpPr>
          <p:cNvPr id="3" name="Date Placeholder 2"/>
          <p:cNvSpPr>
            <a:spLocks noGrp="1"/>
          </p:cNvSpPr>
          <p:nvPr>
            <p:ph type="dt" idx="1"/>
          </p:nvPr>
        </p:nvSpPr>
        <p:spPr>
          <a:xfrm>
            <a:off x="3918783" y="0"/>
            <a:ext cx="2997941" cy="461169"/>
          </a:xfrm>
          <a:prstGeom prst="rect">
            <a:avLst/>
          </a:prstGeom>
        </p:spPr>
        <p:txBody>
          <a:bodyPr vert="horz" lIns="92236" tIns="46118" rIns="92236" bIns="46118" rtlCol="0"/>
          <a:lstStyle>
            <a:lvl1pPr algn="r">
              <a:defRPr sz="1200"/>
            </a:lvl1pPr>
          </a:lstStyle>
          <a:p>
            <a:fld id="{40D67FFB-0734-48CC-9BF1-10AF8FD326EE}" type="datetimeFigureOut">
              <a:rPr lang="en-US" smtClean="0"/>
              <a:t>9/10/2015</a:t>
            </a:fld>
            <a:endParaRPr lang="en-US" dirty="0"/>
          </a:p>
        </p:txBody>
      </p:sp>
      <p:sp>
        <p:nvSpPr>
          <p:cNvPr id="4" name="Slide Image Placeholder 3"/>
          <p:cNvSpPr>
            <a:spLocks noGrp="1" noRot="1" noChangeAspect="1"/>
          </p:cNvSpPr>
          <p:nvPr>
            <p:ph type="sldImg" idx="2"/>
          </p:nvPr>
        </p:nvSpPr>
        <p:spPr>
          <a:xfrm>
            <a:off x="1152525" y="692150"/>
            <a:ext cx="4613275" cy="3459163"/>
          </a:xfrm>
          <a:prstGeom prst="rect">
            <a:avLst/>
          </a:prstGeom>
          <a:noFill/>
          <a:ln w="12700">
            <a:solidFill>
              <a:prstClr val="black"/>
            </a:solidFill>
          </a:ln>
        </p:spPr>
        <p:txBody>
          <a:bodyPr vert="horz" lIns="92236" tIns="46118" rIns="92236" bIns="46118" rtlCol="0" anchor="ctr"/>
          <a:lstStyle/>
          <a:p>
            <a:endParaRPr lang="en-US" dirty="0"/>
          </a:p>
        </p:txBody>
      </p:sp>
      <p:sp>
        <p:nvSpPr>
          <p:cNvPr id="5" name="Notes Placeholder 4"/>
          <p:cNvSpPr>
            <a:spLocks noGrp="1"/>
          </p:cNvSpPr>
          <p:nvPr>
            <p:ph type="body" sz="quarter" idx="3"/>
          </p:nvPr>
        </p:nvSpPr>
        <p:spPr>
          <a:xfrm>
            <a:off x="691833" y="4381103"/>
            <a:ext cx="5534660" cy="4150519"/>
          </a:xfrm>
          <a:prstGeom prst="rect">
            <a:avLst/>
          </a:prstGeom>
        </p:spPr>
        <p:txBody>
          <a:bodyPr vert="horz" lIns="92236" tIns="46118" rIns="92236" bIns="461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2997941" cy="461169"/>
          </a:xfrm>
          <a:prstGeom prst="rect">
            <a:avLst/>
          </a:prstGeom>
        </p:spPr>
        <p:txBody>
          <a:bodyPr vert="horz" lIns="92236" tIns="46118" rIns="92236" bIns="461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18783" y="8760605"/>
            <a:ext cx="2997941" cy="461169"/>
          </a:xfrm>
          <a:prstGeom prst="rect">
            <a:avLst/>
          </a:prstGeom>
        </p:spPr>
        <p:txBody>
          <a:bodyPr vert="horz" lIns="92236" tIns="46118" rIns="92236" bIns="46118" rtlCol="0" anchor="b"/>
          <a:lstStyle>
            <a:lvl1pPr algn="r">
              <a:defRPr sz="1200"/>
            </a:lvl1pPr>
          </a:lstStyle>
          <a:p>
            <a:fld id="{F2831EB5-B0C0-4C80-A31F-798AE08671C0}" type="slidenum">
              <a:rPr lang="en-US" smtClean="0"/>
              <a:t>‹#›</a:t>
            </a:fld>
            <a:endParaRPr lang="en-US" dirty="0"/>
          </a:p>
        </p:txBody>
      </p:sp>
    </p:spTree>
    <p:extLst>
      <p:ext uri="{BB962C8B-B14F-4D97-AF65-F5344CB8AC3E}">
        <p14:creationId xmlns:p14="http://schemas.microsoft.com/office/powerpoint/2010/main" val="6673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D776B-2B31-4649-9151-E26634452611}" type="slidenum">
              <a:rPr lang="en-US" smtClean="0"/>
              <a:t>65</a:t>
            </a:fld>
            <a:endParaRPr lang="en-US" dirty="0"/>
          </a:p>
        </p:txBody>
      </p:sp>
    </p:spTree>
    <p:extLst>
      <p:ext uri="{BB962C8B-B14F-4D97-AF65-F5344CB8AC3E}">
        <p14:creationId xmlns:p14="http://schemas.microsoft.com/office/powerpoint/2010/main" val="240062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D776B-2B31-4649-9151-E26634452611}" type="slidenum">
              <a:rPr lang="en-US" smtClean="0"/>
              <a:t>66</a:t>
            </a:fld>
            <a:endParaRPr lang="en-US" dirty="0"/>
          </a:p>
        </p:txBody>
      </p:sp>
    </p:spTree>
    <p:extLst>
      <p:ext uri="{BB962C8B-B14F-4D97-AF65-F5344CB8AC3E}">
        <p14:creationId xmlns:p14="http://schemas.microsoft.com/office/powerpoint/2010/main" val="2400627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D776B-2B31-4649-9151-E26634452611}" type="slidenum">
              <a:rPr lang="en-US" smtClean="0"/>
              <a:t>67</a:t>
            </a:fld>
            <a:endParaRPr lang="en-US" dirty="0"/>
          </a:p>
        </p:txBody>
      </p:sp>
    </p:spTree>
    <p:extLst>
      <p:ext uri="{BB962C8B-B14F-4D97-AF65-F5344CB8AC3E}">
        <p14:creationId xmlns:p14="http://schemas.microsoft.com/office/powerpoint/2010/main" val="2400627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S TITLE 4 NAMES">
    <p:spTree>
      <p:nvGrpSpPr>
        <p:cNvPr id="1" name=""/>
        <p:cNvGrpSpPr/>
        <p:nvPr/>
      </p:nvGrpSpPr>
      <p:grpSpPr>
        <a:xfrm>
          <a:off x="0" y="0"/>
          <a:ext cx="0" cy="0"/>
          <a:chOff x="0" y="0"/>
          <a:chExt cx="0" cy="0"/>
        </a:xfrm>
      </p:grpSpPr>
      <p:sp>
        <p:nvSpPr>
          <p:cNvPr id="4" name="Subtitle 2"/>
          <p:cNvSpPr txBox="1">
            <a:spLocks/>
          </p:cNvSpPr>
          <p:nvPr userDrawn="1"/>
        </p:nvSpPr>
        <p:spPr bwMode="auto">
          <a:xfrm>
            <a:off x="990600" y="3817922"/>
            <a:ext cx="396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eaLnBrk="0" fontAlgn="base" hangingPunct="0">
              <a:lnSpc>
                <a:spcPts val="2000"/>
              </a:lnSpc>
              <a:spcBef>
                <a:spcPct val="0"/>
              </a:spcBef>
              <a:spcAft>
                <a:spcPts val="600"/>
              </a:spcAft>
              <a:buNone/>
              <a:defRPr sz="1400" b="1" kern="1200">
                <a:solidFill>
                  <a:schemeClr val="tx1"/>
                </a:solidFill>
                <a:latin typeface="Arial" pitchFamily="34" charset="0"/>
                <a:ea typeface="+mn-ea"/>
                <a:cs typeface="Arial" pitchFamily="34" charset="0"/>
              </a:defRPr>
            </a:lvl1pPr>
            <a:lvl2pPr marL="0" indent="0" algn="l" rtl="0" eaLnBrk="0" fontAlgn="base" hangingPunct="0">
              <a:lnSpc>
                <a:spcPts val="2000"/>
              </a:lnSpc>
              <a:spcBef>
                <a:spcPct val="0"/>
              </a:spcBef>
              <a:spcAft>
                <a:spcPts val="600"/>
              </a:spcAft>
              <a:buNone/>
              <a:defRPr sz="1200" kern="1200">
                <a:solidFill>
                  <a:schemeClr val="tx1"/>
                </a:solidFill>
                <a:latin typeface="Arial" pitchFamily="34" charset="0"/>
                <a:ea typeface="+mn-ea"/>
                <a:cs typeface="Arial" pitchFamily="34" charset="0"/>
              </a:defRPr>
            </a:lvl2pPr>
            <a:lvl3pPr marL="914400" indent="0" algn="ctr" rtl="0" eaLnBrk="0" fontAlgn="base" hangingPunct="0">
              <a:lnSpc>
                <a:spcPts val="2000"/>
              </a:lnSpc>
              <a:spcBef>
                <a:spcPct val="0"/>
              </a:spcBef>
              <a:spcAft>
                <a:spcPts val="600"/>
              </a:spcAft>
              <a:buClr>
                <a:srgbClr val="F05433"/>
              </a:buClr>
              <a:buFont typeface="Wingdings" pitchFamily="2" charset="2"/>
              <a:buNone/>
              <a:defRPr sz="1200" kern="1200">
                <a:solidFill>
                  <a:schemeClr val="tx1">
                    <a:tint val="75000"/>
                  </a:schemeClr>
                </a:solidFill>
                <a:latin typeface="+mn-lt"/>
                <a:ea typeface="+mn-ea"/>
                <a:cs typeface="Arial" charset="0"/>
              </a:defRPr>
            </a:lvl3pPr>
            <a:lvl4pPr marL="1371600" indent="0" algn="ctr" rtl="0" eaLnBrk="0" fontAlgn="base" hangingPunct="0">
              <a:spcBef>
                <a:spcPct val="0"/>
              </a:spcBef>
              <a:spcAft>
                <a:spcPts val="600"/>
              </a:spcAft>
              <a:buFont typeface="Arial" charset="0"/>
              <a:buNone/>
              <a:defRPr sz="1100" kern="1200">
                <a:solidFill>
                  <a:schemeClr val="tx1">
                    <a:tint val="75000"/>
                  </a:schemeClr>
                </a:solidFill>
                <a:latin typeface="Arial" pitchFamily="34" charset="0"/>
                <a:ea typeface="+mn-ea"/>
                <a:cs typeface="Arial" pitchFamily="34" charset="0"/>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lnSpc>
                <a:spcPct val="100000"/>
              </a:lnSpc>
              <a:spcBef>
                <a:spcPts val="600"/>
              </a:spcBef>
              <a:defRPr/>
            </a:pPr>
            <a:r>
              <a:rPr lang="en-US" altLang="en-US" sz="1800" dirty="0" smtClean="0">
                <a:latin typeface="Arial" panose="020B0604020202020204" pitchFamily="34" charset="0"/>
                <a:cs typeface="Arial" panose="020B0604020202020204" pitchFamily="34" charset="0"/>
              </a:rPr>
              <a:t>Presented by:  </a:t>
            </a:r>
          </a:p>
          <a:p>
            <a:pPr eaLnBrk="1" hangingPunct="1">
              <a:defRPr/>
            </a:pPr>
            <a:r>
              <a:rPr lang="en-US" altLang="en-US" sz="6400" dirty="0" smtClean="0">
                <a:latin typeface="Arial" charset="0"/>
                <a:cs typeface="Arial" charset="0"/>
              </a:rPr>
              <a:t>	</a:t>
            </a:r>
            <a:r>
              <a:rPr lang="en-US" altLang="en-US" sz="1800" dirty="0" smtClean="0">
                <a:latin typeface="Arial" charset="0"/>
                <a:cs typeface="Arial" charset="0"/>
              </a:rPr>
              <a:t>		</a:t>
            </a:r>
            <a:endParaRPr lang="en-US" altLang="en-US" sz="1800" u="sng" dirty="0" smtClean="0">
              <a:solidFill>
                <a:srgbClr val="FF0000"/>
              </a:solidFill>
              <a:latin typeface="Arial" charset="0"/>
              <a:cs typeface="Arial" charset="0"/>
            </a:endParaRPr>
          </a:p>
          <a:p>
            <a:pPr lvl="1" eaLnBrk="1" hangingPunct="1">
              <a:lnSpc>
                <a:spcPct val="100000"/>
              </a:lnSpc>
              <a:defRPr/>
            </a:pPr>
            <a:endParaRPr lang="en-US" altLang="en-US" b="1" dirty="0" smtClean="0">
              <a:latin typeface="Arial" charset="0"/>
              <a:cs typeface="Arial" charset="0"/>
            </a:endParaRPr>
          </a:p>
          <a:p>
            <a:pPr lvl="1" eaLnBrk="1" hangingPunct="1">
              <a:lnSpc>
                <a:spcPct val="100000"/>
              </a:lnSpc>
              <a:defRPr/>
            </a:pPr>
            <a:endParaRPr lang="en-US" altLang="en-US" b="1" dirty="0" smtClean="0">
              <a:latin typeface="Arial" charset="0"/>
              <a:cs typeface="Arial" charset="0"/>
            </a:endParaRPr>
          </a:p>
          <a:p>
            <a:pPr lvl="1" eaLnBrk="1" hangingPunct="1">
              <a:lnSpc>
                <a:spcPct val="100000"/>
              </a:lnSpc>
              <a:defRPr/>
            </a:pPr>
            <a:endParaRPr lang="en-US" altLang="en-US" b="1" dirty="0" smtClean="0">
              <a:latin typeface="Arial" charset="0"/>
              <a:cs typeface="Arial" charset="0"/>
            </a:endParaRPr>
          </a:p>
          <a:p>
            <a:pPr lvl="1" eaLnBrk="1" hangingPunct="1">
              <a:defRPr/>
            </a:pPr>
            <a:endParaRPr lang="en-US" altLang="en-US" dirty="0" smtClean="0">
              <a:latin typeface="Arial" charset="0"/>
              <a:cs typeface="Arial" charset="0"/>
            </a:endParaRPr>
          </a:p>
        </p:txBody>
      </p:sp>
      <p:sp>
        <p:nvSpPr>
          <p:cNvPr id="7" name="Text Placeholder 6"/>
          <p:cNvSpPr>
            <a:spLocks noGrp="1"/>
          </p:cNvSpPr>
          <p:nvPr>
            <p:ph type="body" sz="quarter" idx="10" hasCustomPrompt="1"/>
          </p:nvPr>
        </p:nvSpPr>
        <p:spPr>
          <a:xfrm>
            <a:off x="990600" y="2438400"/>
            <a:ext cx="7772400" cy="388922"/>
          </a:xfrm>
        </p:spPr>
        <p:txBody>
          <a:bodyPr/>
          <a:lstStyle>
            <a:lvl1pPr>
              <a:defRPr>
                <a:latin typeface="Arial" panose="020B0604020202020204" pitchFamily="34" charset="0"/>
                <a:cs typeface="Arial" panose="020B0604020202020204" pitchFamily="34" charset="0"/>
              </a:defRPr>
            </a:lvl1pPr>
          </a:lstStyle>
          <a:p>
            <a:pPr lvl="0"/>
            <a:r>
              <a:rPr lang="en-US" dirty="0" smtClean="0"/>
              <a:t>Click to enter Event Title</a:t>
            </a:r>
            <a:endParaRPr lang="en-US" dirty="0"/>
          </a:p>
        </p:txBody>
      </p:sp>
      <p:sp>
        <p:nvSpPr>
          <p:cNvPr id="9" name="Text Placeholder 8"/>
          <p:cNvSpPr>
            <a:spLocks noGrp="1"/>
          </p:cNvSpPr>
          <p:nvPr>
            <p:ph type="body" sz="quarter" idx="11" hasCustomPrompt="1"/>
          </p:nvPr>
        </p:nvSpPr>
        <p:spPr>
          <a:xfrm>
            <a:off x="990600" y="2971800"/>
            <a:ext cx="7772400" cy="381000"/>
          </a:xfrm>
        </p:spPr>
        <p:txBody>
          <a:bodyPr/>
          <a:lstStyle>
            <a:lvl1pPr>
              <a:defRPr b="1" baseline="0">
                <a:solidFill>
                  <a:schemeClr val="tx2"/>
                </a:solidFill>
                <a:latin typeface="Arial" panose="020B0604020202020204" pitchFamily="34" charset="0"/>
                <a:cs typeface="Arial" panose="020B0604020202020204" pitchFamily="34" charset="0"/>
              </a:defRPr>
            </a:lvl1pPr>
          </a:lstStyle>
          <a:p>
            <a:pPr lvl="0"/>
            <a:r>
              <a:rPr lang="en-US" dirty="0" smtClean="0"/>
              <a:t>Click to Enter Title</a:t>
            </a:r>
            <a:endParaRPr lang="en-US" dirty="0"/>
          </a:p>
        </p:txBody>
      </p:sp>
      <p:sp>
        <p:nvSpPr>
          <p:cNvPr id="13" name="Text Placeholder 12"/>
          <p:cNvSpPr>
            <a:spLocks noGrp="1"/>
          </p:cNvSpPr>
          <p:nvPr>
            <p:ph type="body" sz="quarter" idx="12" hasCustomPrompt="1"/>
          </p:nvPr>
        </p:nvSpPr>
        <p:spPr>
          <a:xfrm>
            <a:off x="990600" y="4343400"/>
            <a:ext cx="1828800" cy="228600"/>
          </a:xfrm>
        </p:spPr>
        <p:txBody>
          <a:bodyPr>
            <a:noAutofit/>
          </a:bodyPr>
          <a:lstStyle>
            <a:lvl1pPr marL="0" indent="0">
              <a:buFont typeface="Arial" panose="020B0604020202020204" pitchFamily="34" charset="0"/>
              <a:buNone/>
              <a:defRPr sz="1200" b="1">
                <a:solidFill>
                  <a:schemeClr val="accent2"/>
                </a:solidFill>
                <a:latin typeface="Arial" panose="020B0604020202020204" pitchFamily="34" charset="0"/>
                <a:cs typeface="Arial" panose="020B0604020202020204" pitchFamily="34" charset="0"/>
              </a:defRPr>
            </a:lvl1pPr>
          </a:lstStyle>
          <a:p>
            <a:pPr lvl="0"/>
            <a:r>
              <a:rPr lang="en-US" sz="1200" b="1" dirty="0" smtClean="0"/>
              <a:t>Name</a:t>
            </a:r>
          </a:p>
        </p:txBody>
      </p:sp>
      <p:sp>
        <p:nvSpPr>
          <p:cNvPr id="16" name="Text Placeholder 15"/>
          <p:cNvSpPr>
            <a:spLocks noGrp="1"/>
          </p:cNvSpPr>
          <p:nvPr>
            <p:ph type="body" sz="quarter" idx="13" hasCustomPrompt="1"/>
          </p:nvPr>
        </p:nvSpPr>
        <p:spPr>
          <a:xfrm>
            <a:off x="990600" y="4572000"/>
            <a:ext cx="1828800" cy="533400"/>
          </a:xfrm>
        </p:spPr>
        <p:txBody>
          <a:bodyPr>
            <a:noAutofit/>
          </a:bodyPr>
          <a:lstStyle>
            <a:lvl1pPr>
              <a:defRPr sz="1200">
                <a:latin typeface="Arial" panose="020B0604020202020204" pitchFamily="34" charset="0"/>
                <a:cs typeface="Arial" panose="020B0604020202020204" pitchFamily="34" charset="0"/>
              </a:defRPr>
            </a:lvl1pPr>
          </a:lstStyle>
          <a:p>
            <a:pPr lvl="0"/>
            <a:r>
              <a:rPr lang="en-US" sz="1200" dirty="0" smtClean="0"/>
              <a:t>Title</a:t>
            </a:r>
          </a:p>
          <a:p>
            <a:pPr lvl="0"/>
            <a:r>
              <a:rPr lang="en-US" sz="1200" dirty="0" smtClean="0"/>
              <a:t>Company</a:t>
            </a:r>
            <a:endParaRPr lang="en-US" dirty="0"/>
          </a:p>
        </p:txBody>
      </p:sp>
      <p:sp>
        <p:nvSpPr>
          <p:cNvPr id="17" name="Text Placeholder 12"/>
          <p:cNvSpPr>
            <a:spLocks noGrp="1"/>
          </p:cNvSpPr>
          <p:nvPr>
            <p:ph type="body" sz="quarter" idx="14" hasCustomPrompt="1"/>
          </p:nvPr>
        </p:nvSpPr>
        <p:spPr>
          <a:xfrm>
            <a:off x="2895600" y="4343400"/>
            <a:ext cx="1828800" cy="228600"/>
          </a:xfrm>
        </p:spPr>
        <p:txBody>
          <a:bodyPr>
            <a:noAutofit/>
          </a:bodyPr>
          <a:lstStyle>
            <a:lvl1pPr marL="0" indent="0">
              <a:buFont typeface="Arial" panose="020B0604020202020204" pitchFamily="34" charset="0"/>
              <a:buNone/>
              <a:defRPr sz="1200" b="1">
                <a:solidFill>
                  <a:schemeClr val="accent2"/>
                </a:solidFill>
                <a:latin typeface="Arial" panose="020B0604020202020204" pitchFamily="34" charset="0"/>
                <a:cs typeface="Arial" panose="020B0604020202020204" pitchFamily="34" charset="0"/>
              </a:defRPr>
            </a:lvl1pPr>
          </a:lstStyle>
          <a:p>
            <a:pPr lvl="0"/>
            <a:r>
              <a:rPr lang="en-US" sz="1200" b="1" dirty="0" smtClean="0"/>
              <a:t>Name</a:t>
            </a:r>
          </a:p>
        </p:txBody>
      </p:sp>
      <p:sp>
        <p:nvSpPr>
          <p:cNvPr id="18" name="Text Placeholder 15"/>
          <p:cNvSpPr>
            <a:spLocks noGrp="1"/>
          </p:cNvSpPr>
          <p:nvPr>
            <p:ph type="body" sz="quarter" idx="15" hasCustomPrompt="1"/>
          </p:nvPr>
        </p:nvSpPr>
        <p:spPr>
          <a:xfrm>
            <a:off x="2895600" y="4572000"/>
            <a:ext cx="1828800" cy="533400"/>
          </a:xfrm>
        </p:spPr>
        <p:txBody>
          <a:bodyPr>
            <a:noAutofit/>
          </a:bodyPr>
          <a:lstStyle>
            <a:lvl1pPr>
              <a:defRPr sz="1200">
                <a:latin typeface="Arial" panose="020B0604020202020204" pitchFamily="34" charset="0"/>
                <a:cs typeface="Arial" panose="020B0604020202020204" pitchFamily="34" charset="0"/>
              </a:defRPr>
            </a:lvl1pPr>
          </a:lstStyle>
          <a:p>
            <a:pPr lvl="0"/>
            <a:r>
              <a:rPr lang="en-US" sz="1200" dirty="0" smtClean="0"/>
              <a:t>Title</a:t>
            </a:r>
          </a:p>
          <a:p>
            <a:pPr lvl="0"/>
            <a:r>
              <a:rPr lang="en-US" sz="1200" dirty="0" smtClean="0"/>
              <a:t>Company</a:t>
            </a:r>
            <a:endParaRPr lang="en-US" dirty="0"/>
          </a:p>
        </p:txBody>
      </p:sp>
      <p:sp>
        <p:nvSpPr>
          <p:cNvPr id="19" name="Text Placeholder 12"/>
          <p:cNvSpPr>
            <a:spLocks noGrp="1"/>
          </p:cNvSpPr>
          <p:nvPr>
            <p:ph type="body" sz="quarter" idx="16" hasCustomPrompt="1"/>
          </p:nvPr>
        </p:nvSpPr>
        <p:spPr>
          <a:xfrm>
            <a:off x="4800600" y="4343400"/>
            <a:ext cx="1828800" cy="228600"/>
          </a:xfrm>
        </p:spPr>
        <p:txBody>
          <a:bodyPr>
            <a:noAutofit/>
          </a:bodyPr>
          <a:lstStyle>
            <a:lvl1pPr marL="0" indent="0">
              <a:buFont typeface="Arial" panose="020B0604020202020204" pitchFamily="34" charset="0"/>
              <a:buNone/>
              <a:defRPr sz="1200" b="1">
                <a:solidFill>
                  <a:schemeClr val="accent2"/>
                </a:solidFill>
                <a:latin typeface="Arial" panose="020B0604020202020204" pitchFamily="34" charset="0"/>
                <a:cs typeface="Arial" panose="020B0604020202020204" pitchFamily="34" charset="0"/>
              </a:defRPr>
            </a:lvl1pPr>
          </a:lstStyle>
          <a:p>
            <a:pPr lvl="0"/>
            <a:r>
              <a:rPr lang="en-US" sz="1200" b="1" dirty="0" smtClean="0"/>
              <a:t>Name</a:t>
            </a:r>
          </a:p>
        </p:txBody>
      </p:sp>
      <p:sp>
        <p:nvSpPr>
          <p:cNvPr id="20" name="Text Placeholder 15"/>
          <p:cNvSpPr>
            <a:spLocks noGrp="1"/>
          </p:cNvSpPr>
          <p:nvPr>
            <p:ph type="body" sz="quarter" idx="17" hasCustomPrompt="1"/>
          </p:nvPr>
        </p:nvSpPr>
        <p:spPr>
          <a:xfrm>
            <a:off x="4800600" y="4572000"/>
            <a:ext cx="1828800" cy="533400"/>
          </a:xfrm>
        </p:spPr>
        <p:txBody>
          <a:bodyPr>
            <a:noAutofit/>
          </a:bodyPr>
          <a:lstStyle>
            <a:lvl1pPr>
              <a:defRPr sz="1200">
                <a:latin typeface="Arial" panose="020B0604020202020204" pitchFamily="34" charset="0"/>
                <a:cs typeface="Arial" panose="020B0604020202020204" pitchFamily="34" charset="0"/>
              </a:defRPr>
            </a:lvl1pPr>
          </a:lstStyle>
          <a:p>
            <a:pPr lvl="0"/>
            <a:r>
              <a:rPr lang="en-US" sz="1200" dirty="0" smtClean="0"/>
              <a:t>Title</a:t>
            </a:r>
          </a:p>
          <a:p>
            <a:pPr lvl="0"/>
            <a:r>
              <a:rPr lang="en-US" sz="1200" dirty="0" smtClean="0"/>
              <a:t>Company</a:t>
            </a:r>
            <a:endParaRPr lang="en-US" dirty="0"/>
          </a:p>
        </p:txBody>
      </p:sp>
      <p:sp>
        <p:nvSpPr>
          <p:cNvPr id="21" name="Text Placeholder 12"/>
          <p:cNvSpPr>
            <a:spLocks noGrp="1"/>
          </p:cNvSpPr>
          <p:nvPr>
            <p:ph type="body" sz="quarter" idx="18" hasCustomPrompt="1"/>
          </p:nvPr>
        </p:nvSpPr>
        <p:spPr>
          <a:xfrm>
            <a:off x="6705600" y="4343400"/>
            <a:ext cx="1828800" cy="228600"/>
          </a:xfrm>
        </p:spPr>
        <p:txBody>
          <a:bodyPr>
            <a:noAutofit/>
          </a:bodyPr>
          <a:lstStyle>
            <a:lvl1pPr marL="0" indent="0">
              <a:buFont typeface="Arial" panose="020B0604020202020204" pitchFamily="34" charset="0"/>
              <a:buNone/>
              <a:defRPr sz="1200" b="1">
                <a:solidFill>
                  <a:schemeClr val="accent2"/>
                </a:solidFill>
                <a:latin typeface="Arial" panose="020B0604020202020204" pitchFamily="34" charset="0"/>
                <a:cs typeface="Arial" panose="020B0604020202020204" pitchFamily="34" charset="0"/>
              </a:defRPr>
            </a:lvl1pPr>
          </a:lstStyle>
          <a:p>
            <a:pPr lvl="0"/>
            <a:r>
              <a:rPr lang="en-US" sz="1200" b="1" dirty="0" smtClean="0"/>
              <a:t>Name</a:t>
            </a:r>
          </a:p>
        </p:txBody>
      </p:sp>
      <p:sp>
        <p:nvSpPr>
          <p:cNvPr id="22" name="Text Placeholder 15"/>
          <p:cNvSpPr>
            <a:spLocks noGrp="1"/>
          </p:cNvSpPr>
          <p:nvPr>
            <p:ph type="body" sz="quarter" idx="19" hasCustomPrompt="1"/>
          </p:nvPr>
        </p:nvSpPr>
        <p:spPr>
          <a:xfrm>
            <a:off x="6705600" y="4572000"/>
            <a:ext cx="1828800" cy="533400"/>
          </a:xfrm>
        </p:spPr>
        <p:txBody>
          <a:bodyPr>
            <a:noAutofit/>
          </a:bodyPr>
          <a:lstStyle>
            <a:lvl1pPr>
              <a:defRPr sz="1200">
                <a:latin typeface="Arial" panose="020B0604020202020204" pitchFamily="34" charset="0"/>
                <a:cs typeface="Arial" panose="020B0604020202020204" pitchFamily="34" charset="0"/>
              </a:defRPr>
            </a:lvl1pPr>
          </a:lstStyle>
          <a:p>
            <a:pPr lvl="0"/>
            <a:r>
              <a:rPr lang="en-US" sz="1200" dirty="0" smtClean="0"/>
              <a:t>Title</a:t>
            </a:r>
          </a:p>
          <a:p>
            <a:pPr lvl="0"/>
            <a:r>
              <a:rPr lang="en-US" sz="1200" dirty="0" smtClean="0"/>
              <a:t>Company</a:t>
            </a:r>
            <a:endParaRPr lang="en-US" dirty="0"/>
          </a:p>
        </p:txBody>
      </p:sp>
    </p:spTree>
    <p:extLst>
      <p:ext uri="{BB962C8B-B14F-4D97-AF65-F5344CB8AC3E}">
        <p14:creationId xmlns:p14="http://schemas.microsoft.com/office/powerpoint/2010/main" val="302601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S 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43248" y="304800"/>
            <a:ext cx="8229600" cy="762000"/>
          </a:xfrm>
          <a:prstGeom prst="rect">
            <a:avLst/>
          </a:prstGeom>
          <a:solidFill>
            <a:schemeClr val="accent1"/>
          </a:solidFill>
        </p:spPr>
        <p:txBody>
          <a:bodyPr/>
          <a:lstStyle>
            <a:lvl1pPr>
              <a:defRPr sz="3200">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6477000" y="6198681"/>
            <a:ext cx="2438400" cy="506919"/>
          </a:xfrm>
          <a:prstGeom prst="rect">
            <a:avLst/>
          </a:prstGeom>
        </p:spPr>
        <p:txBody>
          <a:bodyPr vert="horz" lIns="91440" tIns="45720" rIns="91440" bIns="45720" rtlCol="0" anchor="t"/>
          <a:lstStyle>
            <a:lvl1pPr algn="r">
              <a:defRPr sz="1000" b="1">
                <a:solidFill>
                  <a:schemeClr val="tx1"/>
                </a:solidFill>
              </a:defRPr>
            </a:lvl1pPr>
          </a:lstStyle>
          <a:p>
            <a:r>
              <a:rPr lang="en-US" dirty="0" smtClean="0"/>
              <a:t>Page </a:t>
            </a:r>
            <a:fld id="{32BA3B2C-B1EE-4F5F-B8A0-65C8F1B4CC3E}" type="slidenum">
              <a:rPr lang="en-US" smtClean="0"/>
              <a:pPr/>
              <a:t>‹#›</a:t>
            </a:fld>
            <a:endParaRPr lang="en-US" dirty="0"/>
          </a:p>
        </p:txBody>
      </p:sp>
      <p:cxnSp>
        <p:nvCxnSpPr>
          <p:cNvPr id="8" name="Straight Connector 7"/>
          <p:cNvCxnSpPr/>
          <p:nvPr userDrawn="1"/>
        </p:nvCxnSpPr>
        <p:spPr>
          <a:xfrm flipH="1">
            <a:off x="228600" y="6172200"/>
            <a:ext cx="8686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5045" t="15629" r="4742" b="13192"/>
          <a:stretch/>
        </p:blipFill>
        <p:spPr>
          <a:xfrm>
            <a:off x="228600" y="6248399"/>
            <a:ext cx="838200" cy="265359"/>
          </a:xfrm>
          <a:prstGeom prst="rect">
            <a:avLst/>
          </a:prstGeom>
        </p:spPr>
      </p:pic>
      <p:sp>
        <p:nvSpPr>
          <p:cNvPr id="10" name="Text Placeholder 6"/>
          <p:cNvSpPr>
            <a:spLocks noGrp="1"/>
          </p:cNvSpPr>
          <p:nvPr>
            <p:ph type="body" sz="quarter" idx="11"/>
          </p:nvPr>
        </p:nvSpPr>
        <p:spPr>
          <a:xfrm>
            <a:off x="457200" y="1371600"/>
            <a:ext cx="8229600" cy="4114800"/>
          </a:xfrm>
          <a:prstGeom prst="rect">
            <a:avLst/>
          </a:prstGeom>
        </p:spPr>
        <p:txBody>
          <a:bodyPr anchor="t"/>
          <a:lstStyle>
            <a:lvl1pPr marL="342900" indent="-342900">
              <a:buClr>
                <a:srgbClr val="50A3BB"/>
              </a:buClr>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914400" indent="-454025">
              <a:buClr>
                <a:srgbClr val="50A3BB"/>
              </a:buClr>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371600" indent="-457200">
              <a:buClr>
                <a:srgbClr val="50A3BB"/>
              </a:buClr>
              <a:defRPr sz="2000">
                <a:solidFill>
                  <a:schemeClr val="tx1"/>
                </a:solidFill>
                <a:latin typeface="Arial" panose="020B0604020202020204" pitchFamily="34" charset="0"/>
                <a:cs typeface="Arial" panose="020B0604020202020204" pitchFamily="34" charset="0"/>
              </a:defRPr>
            </a:lvl3pPr>
            <a:lvl4pPr marL="1828800" indent="-457200">
              <a:buClr>
                <a:srgbClr val="50A3BB"/>
              </a:buClr>
              <a:defRPr sz="1800">
                <a:solidFill>
                  <a:schemeClr val="tx1"/>
                </a:solidFill>
                <a:latin typeface="Arial" panose="020B0604020202020204" pitchFamily="34" charset="0"/>
                <a:cs typeface="Arial" panose="020B0604020202020204" pitchFamily="34" charset="0"/>
              </a:defRPr>
            </a:lvl4pPr>
            <a:lvl5pPr marL="2286000" indent="-457200">
              <a:buClr>
                <a:srgbClr val="50A3BB"/>
              </a:buClr>
              <a:defRPr sz="18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S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3248" y="304800"/>
            <a:ext cx="8229600" cy="685800"/>
          </a:xfrm>
          <a:prstGeom prst="rect">
            <a:avLst/>
          </a:prstGeom>
          <a:solidFill>
            <a:schemeClr val="accent1"/>
          </a:solidFill>
        </p:spPr>
        <p:txBody>
          <a:bodyPr/>
          <a:lstStyle>
            <a:lvl1pPr>
              <a:defRPr sz="3200">
                <a:solidFill>
                  <a:schemeClr val="bg1"/>
                </a:solidFill>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457200" y="1143000"/>
            <a:ext cx="4041648" cy="4526280"/>
          </a:xfrm>
        </p:spPr>
        <p:txBody>
          <a:bodyPr/>
          <a:lstStyle>
            <a:lvl2pPr>
              <a:buClr>
                <a:schemeClr val="tx2"/>
              </a:buClr>
              <a:defRPr/>
            </a:lvl2pPr>
            <a:lvl3pPr>
              <a:buClr>
                <a:schemeClr val="tx2"/>
              </a:buClr>
              <a:defRPr/>
            </a:lvl3pPr>
            <a:lvl4pPr>
              <a:buClr>
                <a:schemeClr val="tx2"/>
              </a:buClr>
              <a:defRPr/>
            </a:lvl4pPr>
            <a:lvl5pPr>
              <a:buClr>
                <a:schemeClr val="tx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6477000" y="6198681"/>
            <a:ext cx="2438400" cy="506919"/>
          </a:xfrm>
          <a:prstGeom prst="rect">
            <a:avLst/>
          </a:prstGeom>
        </p:spPr>
        <p:txBody>
          <a:bodyPr vert="horz" lIns="91440" tIns="45720" rIns="91440" bIns="45720" rtlCol="0" anchor="t"/>
          <a:lstStyle>
            <a:lvl1pPr algn="r">
              <a:defRPr sz="1000" b="1">
                <a:solidFill>
                  <a:schemeClr val="tx1"/>
                </a:solidFill>
              </a:defRPr>
            </a:lvl1pPr>
          </a:lstStyle>
          <a:p>
            <a:r>
              <a:rPr lang="en-US" dirty="0" smtClean="0"/>
              <a:t>Page </a:t>
            </a:r>
            <a:fld id="{32BA3B2C-B1EE-4F5F-B8A0-65C8F1B4CC3E}" type="slidenum">
              <a:rPr lang="en-US" smtClean="0"/>
              <a:pPr/>
              <a:t>‹#›</a:t>
            </a:fld>
            <a:endParaRPr lang="en-US" dirty="0"/>
          </a:p>
        </p:txBody>
      </p:sp>
      <p:cxnSp>
        <p:nvCxnSpPr>
          <p:cNvPr id="10" name="Straight Connector 9"/>
          <p:cNvCxnSpPr/>
          <p:nvPr userDrawn="1"/>
        </p:nvCxnSpPr>
        <p:spPr>
          <a:xfrm flipH="1">
            <a:off x="228600" y="6172200"/>
            <a:ext cx="8686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5045" t="15629" r="4742" b="13192"/>
          <a:stretch/>
        </p:blipFill>
        <p:spPr>
          <a:xfrm>
            <a:off x="228600" y="6248399"/>
            <a:ext cx="838200" cy="265359"/>
          </a:xfrm>
          <a:prstGeom prst="rect">
            <a:avLst/>
          </a:prstGeom>
        </p:spPr>
      </p:pic>
      <p:sp>
        <p:nvSpPr>
          <p:cNvPr id="12" name="Content Placeholder 8"/>
          <p:cNvSpPr>
            <a:spLocks noGrp="1"/>
          </p:cNvSpPr>
          <p:nvPr>
            <p:ph sz="quarter" idx="14"/>
          </p:nvPr>
        </p:nvSpPr>
        <p:spPr>
          <a:xfrm>
            <a:off x="4645152" y="1143000"/>
            <a:ext cx="4041648" cy="4526280"/>
          </a:xfrm>
        </p:spPr>
        <p:txBody>
          <a:bodyPr/>
          <a:lstStyle>
            <a:lvl2pPr>
              <a:buClr>
                <a:schemeClr val="tx2"/>
              </a:buClr>
              <a:defRPr/>
            </a:lvl2pPr>
            <a:lvl3pPr>
              <a:buClr>
                <a:schemeClr val="tx2"/>
              </a:buClr>
              <a:defRPr/>
            </a:lvl3pPr>
            <a:lvl4pPr>
              <a:buClr>
                <a:schemeClr val="tx2"/>
              </a:buClr>
              <a:defRPr/>
            </a:lvl4pPr>
            <a:lvl5pPr>
              <a:buClr>
                <a:schemeClr val="tx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LS BLANK">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6477000" y="6198681"/>
            <a:ext cx="2438400" cy="506919"/>
          </a:xfrm>
          <a:prstGeom prst="rect">
            <a:avLst/>
          </a:prstGeom>
        </p:spPr>
        <p:txBody>
          <a:bodyPr vert="horz" lIns="91440" tIns="45720" rIns="91440" bIns="45720" rtlCol="0" anchor="t"/>
          <a:lstStyle>
            <a:lvl1pPr algn="r">
              <a:defRPr sz="1000" b="1">
                <a:solidFill>
                  <a:schemeClr val="tx1"/>
                </a:solidFill>
              </a:defRPr>
            </a:lvl1pPr>
          </a:lstStyle>
          <a:p>
            <a:r>
              <a:rPr lang="en-US" dirty="0" smtClean="0"/>
              <a:t>Page </a:t>
            </a:r>
            <a:fld id="{32BA3B2C-B1EE-4F5F-B8A0-65C8F1B4CC3E}" type="slidenum">
              <a:rPr lang="en-US" smtClean="0"/>
              <a:pPr/>
              <a:t>‹#›</a:t>
            </a:fld>
            <a:endParaRPr lang="en-US" dirty="0"/>
          </a:p>
        </p:txBody>
      </p:sp>
      <p:cxnSp>
        <p:nvCxnSpPr>
          <p:cNvPr id="11" name="Straight Connector 10"/>
          <p:cNvCxnSpPr/>
          <p:nvPr userDrawn="1"/>
        </p:nvCxnSpPr>
        <p:spPr>
          <a:xfrm flipH="1">
            <a:off x="228600" y="6172200"/>
            <a:ext cx="8686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5045" t="15629" r="4742" b="13192"/>
          <a:stretch/>
        </p:blipFill>
        <p:spPr>
          <a:xfrm>
            <a:off x="228600" y="6248399"/>
            <a:ext cx="838200" cy="26535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S CORE VALUES">
    <p:bg>
      <p:bgPr>
        <a:solidFill>
          <a:schemeClr val="bg1"/>
        </a:solidFill>
        <a:effectLst/>
      </p:bgPr>
    </p:bg>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6477000" y="6198681"/>
            <a:ext cx="2438400" cy="506919"/>
          </a:xfrm>
          <a:prstGeom prst="rect">
            <a:avLst/>
          </a:prstGeom>
        </p:spPr>
        <p:txBody>
          <a:bodyPr vert="horz" lIns="91440" tIns="45720" rIns="91440" bIns="45720" rtlCol="0" anchor="t"/>
          <a:lstStyle>
            <a:lvl1pPr algn="r">
              <a:defRPr sz="1000" b="1">
                <a:solidFill>
                  <a:schemeClr val="tx1"/>
                </a:solidFill>
              </a:defRPr>
            </a:lvl1pPr>
          </a:lstStyle>
          <a:p>
            <a:r>
              <a:rPr lang="en-US" dirty="0" smtClean="0"/>
              <a:t>Page </a:t>
            </a:r>
            <a:fld id="{32BA3B2C-B1EE-4F5F-B8A0-65C8F1B4CC3E}" type="slidenum">
              <a:rPr lang="en-US" smtClean="0"/>
              <a:pPr/>
              <a:t>‹#›</a:t>
            </a:fld>
            <a:endParaRPr lang="en-US" dirty="0"/>
          </a:p>
        </p:txBody>
      </p:sp>
      <p:cxnSp>
        <p:nvCxnSpPr>
          <p:cNvPr id="11" name="Straight Connector 10"/>
          <p:cNvCxnSpPr/>
          <p:nvPr userDrawn="1"/>
        </p:nvCxnSpPr>
        <p:spPr>
          <a:xfrm flipH="1">
            <a:off x="228600" y="6172200"/>
            <a:ext cx="86868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5045" t="15629" r="4742" b="13192"/>
          <a:stretch/>
        </p:blipFill>
        <p:spPr>
          <a:xfrm>
            <a:off x="228600" y="6248399"/>
            <a:ext cx="838200" cy="265359"/>
          </a:xfrm>
          <a:prstGeom prst="rect">
            <a:avLst/>
          </a:prstGeom>
        </p:spPr>
      </p:pic>
      <p:sp>
        <p:nvSpPr>
          <p:cNvPr id="5" name="Content Placeholder 5"/>
          <p:cNvSpPr txBox="1">
            <a:spLocks/>
          </p:cNvSpPr>
          <p:nvPr userDrawn="1"/>
        </p:nvSpPr>
        <p:spPr>
          <a:xfrm>
            <a:off x="685800" y="1447800"/>
            <a:ext cx="7983748" cy="408750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spc="-40" dirty="0" smtClean="0">
                <a:latin typeface="Arial" panose="020B0604020202020204" pitchFamily="34" charset="0"/>
                <a:cs typeface="Arial" panose="020B0604020202020204" pitchFamily="34" charset="0"/>
              </a:rPr>
              <a:t>When you embrace core values that make you </a:t>
            </a:r>
            <a:r>
              <a:rPr lang="en-US" sz="1400" spc="-40" dirty="0" smtClean="0">
                <a:solidFill>
                  <a:schemeClr val="accent2"/>
                </a:solidFill>
                <a:latin typeface="Arial" panose="020B0604020202020204" pitchFamily="34" charset="0"/>
                <a:cs typeface="Arial" panose="020B0604020202020204" pitchFamily="34" charset="0"/>
              </a:rPr>
              <a:t>different</a:t>
            </a:r>
            <a:r>
              <a:rPr lang="en-US" sz="1400" spc="-40" dirty="0" smtClean="0">
                <a:latin typeface="Arial" panose="020B0604020202020204" pitchFamily="34" charset="0"/>
                <a:cs typeface="Arial" panose="020B0604020202020204" pitchFamily="34" charset="0"/>
              </a:rPr>
              <a:t>, it radiates throughout your community and helps to elevate everything you do.</a:t>
            </a:r>
          </a:p>
          <a:p>
            <a:pPr marL="0" indent="0">
              <a:spcBef>
                <a:spcPts val="1200"/>
              </a:spcBef>
              <a:buNone/>
            </a:pPr>
            <a:r>
              <a:rPr lang="en-US" sz="1400" spc="-40" dirty="0" smtClean="0">
                <a:latin typeface="Arial" panose="020B0604020202020204" pitchFamily="34" charset="0"/>
                <a:cs typeface="Arial" panose="020B0604020202020204" pitchFamily="34" charset="0"/>
              </a:rPr>
              <a:t>And when you honor the </a:t>
            </a:r>
            <a:r>
              <a:rPr lang="en-US" sz="1400" spc="-40" dirty="0" smtClean="0">
                <a:solidFill>
                  <a:schemeClr val="accent2"/>
                </a:solidFill>
                <a:latin typeface="Arial" panose="020B0604020202020204" pitchFamily="34" charset="0"/>
                <a:cs typeface="Arial" panose="020B0604020202020204" pitchFamily="34" charset="0"/>
              </a:rPr>
              <a:t>trust</a:t>
            </a:r>
            <a:r>
              <a:rPr lang="en-US" sz="1400" spc="-40" dirty="0" smtClean="0">
                <a:latin typeface="Arial" panose="020B0604020202020204" pitchFamily="34" charset="0"/>
                <a:cs typeface="Arial" panose="020B0604020202020204" pitchFamily="34" charset="0"/>
              </a:rPr>
              <a:t> people place in you, others return that trust.</a:t>
            </a:r>
          </a:p>
          <a:p>
            <a:pPr marL="0" indent="0">
              <a:spcBef>
                <a:spcPts val="1200"/>
              </a:spcBef>
              <a:buNone/>
            </a:pPr>
            <a:r>
              <a:rPr lang="en-US" sz="1400" spc="-40" dirty="0" smtClean="0">
                <a:latin typeface="Arial" panose="020B0604020202020204" pitchFamily="34" charset="0"/>
                <a:cs typeface="Arial" panose="020B0604020202020204" pitchFamily="34" charset="0"/>
              </a:rPr>
              <a:t>When you bring an </a:t>
            </a:r>
            <a:r>
              <a:rPr lang="en-US" sz="1400" spc="-40" dirty="0" smtClean="0">
                <a:solidFill>
                  <a:schemeClr val="accent2"/>
                </a:solidFill>
                <a:latin typeface="Arial" panose="020B0604020202020204" pitchFamily="34" charset="0"/>
                <a:cs typeface="Arial" panose="020B0604020202020204" pitchFamily="34" charset="0"/>
              </a:rPr>
              <a:t>entrepreneurial</a:t>
            </a:r>
            <a:r>
              <a:rPr lang="en-US" sz="1400" spc="-40" dirty="0" smtClean="0">
                <a:latin typeface="Arial" panose="020B0604020202020204" pitchFamily="34" charset="0"/>
                <a:cs typeface="Arial" panose="020B0604020202020204" pitchFamily="34" charset="0"/>
              </a:rPr>
              <a:t> mind-set to the table, you help others see the possibilities of newer, better ideas.</a:t>
            </a:r>
          </a:p>
          <a:p>
            <a:pPr marL="0" indent="0">
              <a:spcBef>
                <a:spcPts val="1200"/>
              </a:spcBef>
              <a:buNone/>
            </a:pPr>
            <a:r>
              <a:rPr lang="en-US" sz="1400" spc="-40" dirty="0" smtClean="0">
                <a:latin typeface="Arial" panose="020B0604020202020204" pitchFamily="34" charset="0"/>
                <a:cs typeface="Arial" panose="020B0604020202020204" pitchFamily="34" charset="0"/>
              </a:rPr>
              <a:t>And when you </a:t>
            </a:r>
            <a:r>
              <a:rPr lang="en-US" sz="1400" spc="-40" dirty="0" smtClean="0">
                <a:solidFill>
                  <a:schemeClr val="accent2"/>
                </a:solidFill>
                <a:latin typeface="Arial" panose="020B0604020202020204" pitchFamily="34" charset="0"/>
                <a:cs typeface="Arial" panose="020B0604020202020204" pitchFamily="34" charset="0"/>
              </a:rPr>
              <a:t>anticipate</a:t>
            </a:r>
            <a:r>
              <a:rPr lang="en-US" sz="1400" spc="-40" dirty="0" smtClean="0">
                <a:latin typeface="Arial" panose="020B0604020202020204" pitchFamily="34" charset="0"/>
                <a:cs typeface="Arial" panose="020B0604020202020204" pitchFamily="34" charset="0"/>
              </a:rPr>
              <a:t> rather than respond, problems can become opportunities.</a:t>
            </a:r>
          </a:p>
          <a:p>
            <a:pPr marL="0" indent="0">
              <a:spcBef>
                <a:spcPts val="1200"/>
              </a:spcBef>
              <a:buNone/>
            </a:pPr>
            <a:r>
              <a:rPr lang="en-US" sz="1400" spc="-40" dirty="0" smtClean="0">
                <a:latin typeface="Arial" panose="020B0604020202020204" pitchFamily="34" charset="0"/>
                <a:cs typeface="Arial" panose="020B0604020202020204" pitchFamily="34" charset="0"/>
              </a:rPr>
              <a:t>When you’re </a:t>
            </a:r>
            <a:r>
              <a:rPr lang="en-US" sz="1400" spc="-40" dirty="0" smtClean="0">
                <a:solidFill>
                  <a:schemeClr val="accent2"/>
                </a:solidFill>
                <a:latin typeface="Arial" panose="020B0604020202020204" pitchFamily="34" charset="0"/>
                <a:cs typeface="Arial" panose="020B0604020202020204" pitchFamily="34" charset="0"/>
              </a:rPr>
              <a:t>passionate</a:t>
            </a:r>
            <a:r>
              <a:rPr lang="en-US" sz="1400" spc="-40" dirty="0" smtClean="0">
                <a:latin typeface="Arial" panose="020B0604020202020204" pitchFamily="34" charset="0"/>
                <a:cs typeface="Arial" panose="020B0604020202020204" pitchFamily="34" charset="0"/>
              </a:rPr>
              <a:t> and </a:t>
            </a:r>
            <a:r>
              <a:rPr lang="en-US" sz="1400" spc="-40" dirty="0" smtClean="0">
                <a:solidFill>
                  <a:schemeClr val="accent2"/>
                </a:solidFill>
                <a:latin typeface="Arial" panose="020B0604020202020204" pitchFamily="34" charset="0"/>
                <a:cs typeface="Arial" panose="020B0604020202020204" pitchFamily="34" charset="0"/>
              </a:rPr>
              <a:t>creative</a:t>
            </a:r>
            <a:r>
              <a:rPr lang="en-US" sz="1400" spc="-40" dirty="0" smtClean="0">
                <a:latin typeface="Arial" panose="020B0604020202020204" pitchFamily="34" charset="0"/>
                <a:cs typeface="Arial" panose="020B0604020202020204" pitchFamily="34" charset="0"/>
              </a:rPr>
              <a:t>, you inspire passion and creativity around you.</a:t>
            </a:r>
          </a:p>
          <a:p>
            <a:pPr marL="0" indent="0">
              <a:spcBef>
                <a:spcPts val="1200"/>
              </a:spcBef>
              <a:buNone/>
            </a:pPr>
            <a:r>
              <a:rPr lang="en-US" sz="1400" spc="-40" dirty="0" smtClean="0">
                <a:latin typeface="Arial" panose="020B0604020202020204" pitchFamily="34" charset="0"/>
                <a:cs typeface="Arial" panose="020B0604020202020204" pitchFamily="34" charset="0"/>
              </a:rPr>
              <a:t>And when you’re </a:t>
            </a:r>
            <a:r>
              <a:rPr lang="en-US" sz="1400" spc="-40" dirty="0" smtClean="0">
                <a:solidFill>
                  <a:schemeClr val="accent2"/>
                </a:solidFill>
                <a:latin typeface="Arial" panose="020B0604020202020204" pitchFamily="34" charset="0"/>
                <a:cs typeface="Arial" panose="020B0604020202020204" pitchFamily="34" charset="0"/>
              </a:rPr>
              <a:t>generous</a:t>
            </a:r>
            <a:r>
              <a:rPr lang="en-US" sz="1400" spc="-40" dirty="0" smtClean="0">
                <a:latin typeface="Arial" panose="020B0604020202020204" pitchFamily="34" charset="0"/>
                <a:cs typeface="Arial" panose="020B0604020202020204" pitchFamily="34" charset="0"/>
              </a:rPr>
              <a:t>, you can help people do things they never dreamed they’d do.</a:t>
            </a:r>
          </a:p>
          <a:p>
            <a:pPr marL="0" indent="0">
              <a:spcBef>
                <a:spcPts val="1200"/>
              </a:spcBef>
              <a:buNone/>
            </a:pPr>
            <a:r>
              <a:rPr lang="en-US" sz="1400" spc="-40" dirty="0" smtClean="0">
                <a:latin typeface="Arial" panose="020B0604020202020204" pitchFamily="34" charset="0"/>
                <a:cs typeface="Arial" panose="020B0604020202020204" pitchFamily="34" charset="0"/>
              </a:rPr>
              <a:t>When you work to </a:t>
            </a:r>
            <a:r>
              <a:rPr lang="en-US" sz="1400" spc="-40" dirty="0" smtClean="0">
                <a:solidFill>
                  <a:schemeClr val="accent2"/>
                </a:solidFill>
                <a:latin typeface="Arial" panose="020B0604020202020204" pitchFamily="34" charset="0"/>
                <a:cs typeface="Arial" panose="020B0604020202020204" pitchFamily="34" charset="0"/>
              </a:rPr>
              <a:t>connect</a:t>
            </a:r>
            <a:r>
              <a:rPr lang="en-US" sz="1400" spc="-40" dirty="0" smtClean="0">
                <a:latin typeface="Arial" panose="020B0604020202020204" pitchFamily="34" charset="0"/>
                <a:cs typeface="Arial" panose="020B0604020202020204" pitchFamily="34" charset="0"/>
              </a:rPr>
              <a:t> clients and communities like we do, you help connect them with unimaginable success.</a:t>
            </a:r>
          </a:p>
          <a:p>
            <a:pPr marL="0" indent="0">
              <a:buNone/>
            </a:pPr>
            <a:endParaRPr lang="en-US" sz="1400" spc="-40" dirty="0" smtClean="0">
              <a:latin typeface="Arial" panose="020B0604020202020204" pitchFamily="34" charset="0"/>
              <a:cs typeface="Arial" panose="020B0604020202020204" pitchFamily="34" charset="0"/>
            </a:endParaRPr>
          </a:p>
          <a:p>
            <a:pPr marL="0" indent="0">
              <a:buNone/>
            </a:pPr>
            <a:r>
              <a:rPr lang="en-US" sz="1200" b="1" spc="-40" dirty="0" smtClean="0">
                <a:solidFill>
                  <a:schemeClr val="accent1"/>
                </a:solidFill>
                <a:latin typeface="Arial" panose="020B0604020202020204" pitchFamily="34" charset="0"/>
                <a:cs typeface="Arial" panose="020B0604020202020204" pitchFamily="34" charset="0"/>
              </a:rPr>
              <a:t>IT’S A DIFFERENT WAY OF THINKING FOR A LAW FIRM, AND WE’RE PROUD TO SHARE IT WITH YOU.</a:t>
            </a:r>
          </a:p>
          <a:p>
            <a:pPr marL="0" indent="0">
              <a:buNone/>
            </a:pPr>
            <a:endParaRPr lang="en-US" sz="1400" dirty="0"/>
          </a:p>
        </p:txBody>
      </p:sp>
      <p:sp>
        <p:nvSpPr>
          <p:cNvPr id="7" name="Title 2"/>
          <p:cNvSpPr txBox="1">
            <a:spLocks/>
          </p:cNvSpPr>
          <p:nvPr userDrawn="1"/>
        </p:nvSpPr>
        <p:spPr>
          <a:xfrm>
            <a:off x="228600" y="533400"/>
            <a:ext cx="8534400" cy="609600"/>
          </a:xfrm>
          <a:prstGeom prst="rect">
            <a:avLst/>
          </a:prstGeom>
          <a:solidFill>
            <a:schemeClr val="tx2"/>
          </a:solidFill>
        </p:spPr>
        <p:txBody>
          <a:bodyPr anchor="ctr"/>
          <a:lstStyle>
            <a:lvl1pPr algn="l" defTabSz="914400" rtl="0" eaLnBrk="1" latinLnBrk="0" hangingPunct="1">
              <a:spcBef>
                <a:spcPct val="0"/>
              </a:spcBef>
              <a:buNone/>
              <a:defRPr sz="28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ysClr val="window" lastClr="FFFFFF"/>
                </a:solidFill>
                <a:effectLst/>
                <a:uLnTx/>
                <a:uFillTx/>
                <a:latin typeface="Arial" panose="020B0604020202020204" pitchFamily="34" charset="0"/>
                <a:ea typeface="+mj-ea"/>
                <a:cs typeface="Arial" panose="020B0604020202020204" pitchFamily="34" charset="0"/>
              </a:rPr>
              <a:t>Core Values</a:t>
            </a:r>
            <a:endParaRPr kumimoji="0" lang="en-US" sz="2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4540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S STAY CONNECTE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599" y="1423095"/>
            <a:ext cx="8458201" cy="2615505"/>
          </a:xfrm>
          <a:prstGeom prst="rect">
            <a:avLst/>
          </a:prstGeom>
        </p:spPr>
      </p:pic>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l="62440" t="34229" r="4505" b="21401"/>
          <a:stretch/>
        </p:blipFill>
        <p:spPr>
          <a:xfrm>
            <a:off x="6180155" y="5788765"/>
            <a:ext cx="2430445" cy="711200"/>
          </a:xfrm>
          <a:prstGeom prst="rect">
            <a:avLst/>
          </a:prstGeom>
        </p:spPr>
      </p:pic>
      <p:sp>
        <p:nvSpPr>
          <p:cNvPr id="6" name="TextBox 5"/>
          <p:cNvSpPr txBox="1"/>
          <p:nvPr userDrawn="1"/>
        </p:nvSpPr>
        <p:spPr>
          <a:xfrm>
            <a:off x="152400" y="5486400"/>
            <a:ext cx="7372350" cy="1254189"/>
          </a:xfrm>
          <a:prstGeom prst="rect">
            <a:avLst/>
          </a:prstGeom>
          <a:noFill/>
        </p:spPr>
        <p:txBody>
          <a:bodyPr wrap="square" rtlCol="0">
            <a:spAutoFit/>
          </a:bodyPr>
          <a:lstStyle/>
          <a:p>
            <a:pPr marL="0" lvl="0" indent="0" algn="l" defTabSz="914400" rtl="0" eaLnBrk="1" latinLnBrk="0" hangingPunct="1">
              <a:spcBef>
                <a:spcPct val="20000"/>
              </a:spcBef>
              <a:buFont typeface="Arial" panose="020B0604020202020204" pitchFamily="34" charset="0"/>
              <a:buNone/>
            </a:pPr>
            <a:r>
              <a:rPr lang="en-US" sz="1600" b="1" kern="1200" spc="-40" dirty="0" smtClean="0">
                <a:solidFill>
                  <a:schemeClr val="tx1"/>
                </a:solidFill>
                <a:latin typeface="Arial" panose="020B0604020202020204" pitchFamily="34" charset="0"/>
                <a:ea typeface="+mn-ea"/>
                <a:cs typeface="Arial" panose="020B0604020202020204" pitchFamily="34" charset="0"/>
              </a:rPr>
              <a:t>www.lowenstein.com</a:t>
            </a:r>
          </a:p>
          <a:p>
            <a:pPr marL="0" lvl="0" indent="0" algn="l" defTabSz="914400" rtl="0" eaLnBrk="1" latinLnBrk="0" hangingPunct="1">
              <a:spcBef>
                <a:spcPts val="900"/>
              </a:spcBef>
              <a:buFont typeface="Arial" panose="020B0604020202020204" pitchFamily="34" charset="0"/>
              <a:buNone/>
              <a:tabLst>
                <a:tab pos="1657350" algn="l"/>
                <a:tab pos="2914650" algn="l"/>
                <a:tab pos="4229100" algn="l"/>
              </a:tabLst>
            </a:pPr>
            <a:r>
              <a:rPr lang="en-US" sz="1050" b="1" kern="1200" spc="-30" baseline="0" dirty="0" smtClean="0">
                <a:solidFill>
                  <a:schemeClr val="tx1"/>
                </a:solidFill>
                <a:latin typeface="Arial" panose="020B0604020202020204" pitchFamily="34" charset="0"/>
                <a:ea typeface="+mn-ea"/>
                <a:cs typeface="Arial" panose="020B0604020202020204" pitchFamily="34" charset="0"/>
              </a:rPr>
              <a:t>New York	Palo Alto	Roseland	Washington, DC</a:t>
            </a:r>
          </a:p>
          <a:p>
            <a:pPr marL="0" lvl="0" indent="0" algn="l" defTabSz="914400" rtl="0" eaLnBrk="1" latinLnBrk="0" hangingPunct="1">
              <a:spcBef>
                <a:spcPts val="0"/>
              </a:spcBef>
              <a:buFont typeface="Arial" panose="020B0604020202020204" pitchFamily="34" charset="0"/>
              <a:buNone/>
              <a:tabLst>
                <a:tab pos="1657350" algn="l"/>
                <a:tab pos="2914650" algn="l"/>
                <a:tab pos="4229100" algn="l"/>
              </a:tabLst>
            </a:pPr>
            <a:r>
              <a:rPr lang="en-US" sz="900" b="0" kern="1200" spc="-30" baseline="0" dirty="0" smtClean="0">
                <a:solidFill>
                  <a:schemeClr val="tx1"/>
                </a:solidFill>
                <a:latin typeface="Arial" panose="020B0604020202020204" pitchFamily="34" charset="0"/>
                <a:ea typeface="+mn-ea"/>
                <a:cs typeface="Arial" panose="020B0604020202020204" pitchFamily="34" charset="0"/>
              </a:rPr>
              <a:t>1251 Avenue of the Americas	390 Lytton Avenue	65 Livingston Avenue	2200 Pennsylvania Avenue, NW</a:t>
            </a:r>
          </a:p>
          <a:p>
            <a:pPr marL="0" lvl="0" indent="0" algn="l" defTabSz="914400" rtl="0" eaLnBrk="1" latinLnBrk="0" hangingPunct="1">
              <a:spcBef>
                <a:spcPts val="0"/>
              </a:spcBef>
              <a:buFont typeface="Arial" panose="020B0604020202020204" pitchFamily="34" charset="0"/>
              <a:buNone/>
              <a:tabLst>
                <a:tab pos="1657350" algn="l"/>
                <a:tab pos="2914650" algn="l"/>
                <a:tab pos="4229100" algn="l"/>
              </a:tabLst>
            </a:pPr>
            <a:r>
              <a:rPr lang="en-US" sz="900" b="0" kern="1200" spc="-30" baseline="0" dirty="0" smtClean="0">
                <a:solidFill>
                  <a:schemeClr val="tx1"/>
                </a:solidFill>
                <a:latin typeface="Arial" panose="020B0604020202020204" pitchFamily="34" charset="0"/>
                <a:ea typeface="+mn-ea"/>
                <a:cs typeface="Arial" panose="020B0604020202020204" pitchFamily="34" charset="0"/>
              </a:rPr>
              <a:t>New York, NY 10020	Palo Alto, CA 94301	Roseland, NJ 07068	Washington, DC  20037</a:t>
            </a:r>
          </a:p>
          <a:p>
            <a:pPr marL="0" lvl="0" indent="0" algn="l" defTabSz="914400" rtl="0" eaLnBrk="1" latinLnBrk="0" hangingPunct="1">
              <a:spcBef>
                <a:spcPts val="0"/>
              </a:spcBef>
              <a:buFont typeface="Arial" panose="020B0604020202020204" pitchFamily="34" charset="0"/>
              <a:buNone/>
              <a:tabLst>
                <a:tab pos="1657350" algn="l"/>
                <a:tab pos="2914650" algn="l"/>
                <a:tab pos="4229100" algn="l"/>
              </a:tabLst>
            </a:pPr>
            <a:r>
              <a:rPr lang="en-US" sz="900" b="0" kern="1200" spc="-30" baseline="0" dirty="0" smtClean="0">
                <a:solidFill>
                  <a:schemeClr val="tx1"/>
                </a:solidFill>
                <a:latin typeface="Arial" panose="020B0604020202020204" pitchFamily="34" charset="0"/>
                <a:ea typeface="+mn-ea"/>
                <a:cs typeface="Arial" panose="020B0604020202020204" pitchFamily="34" charset="0"/>
              </a:rPr>
              <a:t>212 262 6700	650 433 5800	973 597 2500	202 753 3800</a:t>
            </a:r>
          </a:p>
          <a:p>
            <a:pPr marL="0" lvl="0" indent="0" algn="l" defTabSz="914400" rtl="0" eaLnBrk="1" latinLnBrk="0" hangingPunct="1">
              <a:spcBef>
                <a:spcPts val="900"/>
              </a:spcBef>
              <a:buFont typeface="Arial" panose="020B0604020202020204" pitchFamily="34" charset="0"/>
              <a:buNone/>
              <a:tabLst>
                <a:tab pos="1771650" algn="l"/>
                <a:tab pos="3143250" algn="l"/>
              </a:tabLst>
            </a:pPr>
            <a:r>
              <a:rPr lang="en-US" sz="700" b="0" kern="1200" spc="0" baseline="0" dirty="0" smtClean="0">
                <a:solidFill>
                  <a:schemeClr val="bg1">
                    <a:lumMod val="50000"/>
                  </a:schemeClr>
                </a:solidFill>
                <a:latin typeface="+mn-lt"/>
                <a:ea typeface="+mn-ea"/>
                <a:cs typeface="+mn-cs"/>
                <a:sym typeface="Symbol"/>
              </a:rPr>
              <a:t> </a:t>
            </a:r>
            <a:r>
              <a:rPr lang="en-US" sz="700" b="0" kern="1200" spc="0" baseline="0" dirty="0" smtClean="0">
                <a:solidFill>
                  <a:schemeClr val="bg1">
                    <a:lumMod val="50000"/>
                  </a:schemeClr>
                </a:solidFill>
                <a:latin typeface="+mn-lt"/>
                <a:ea typeface="+mn-ea"/>
                <a:cs typeface="+mn-cs"/>
              </a:rPr>
              <a:t>2015 Lowenstein Sandler LLP</a:t>
            </a:r>
            <a:endParaRPr lang="en-US" sz="700" b="0" kern="1200" spc="0" baseline="0" dirty="0">
              <a:solidFill>
                <a:schemeClr val="bg1">
                  <a:lumMod val="50000"/>
                </a:schemeClr>
              </a:solidFill>
              <a:latin typeface="+mn-lt"/>
              <a:ea typeface="+mn-ea"/>
              <a:cs typeface="+mn-cs"/>
            </a:endParaRPr>
          </a:p>
        </p:txBody>
      </p:sp>
      <p:sp>
        <p:nvSpPr>
          <p:cNvPr id="9" name="Title 1"/>
          <p:cNvSpPr>
            <a:spLocks noGrp="1"/>
          </p:cNvSpPr>
          <p:nvPr>
            <p:ph type="title" hasCustomPrompt="1"/>
          </p:nvPr>
        </p:nvSpPr>
        <p:spPr>
          <a:xfrm>
            <a:off x="228598" y="304800"/>
            <a:ext cx="8458201" cy="762000"/>
          </a:xfrm>
          <a:prstGeom prst="rect">
            <a:avLst/>
          </a:prstGeom>
          <a:solidFill>
            <a:schemeClr val="accent1"/>
          </a:solidFill>
        </p:spPr>
        <p:txBody>
          <a:bodyPr/>
          <a:lstStyle>
            <a:lvl1pPr>
              <a:defRPr sz="3200">
                <a:solidFill>
                  <a:schemeClr val="bg1"/>
                </a:solidFill>
              </a:defRPr>
            </a:lvl1pPr>
          </a:lstStyle>
          <a:p>
            <a:r>
              <a:rPr lang="en-US" dirty="0" smtClean="0"/>
              <a:t>Stay Connected</a:t>
            </a:r>
            <a:endParaRPr lang="en-US" dirty="0"/>
          </a:p>
        </p:txBody>
      </p:sp>
    </p:spTree>
    <p:extLst>
      <p:ext uri="{BB962C8B-B14F-4D97-AF65-F5344CB8AC3E}">
        <p14:creationId xmlns:p14="http://schemas.microsoft.com/office/powerpoint/2010/main" val="242252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9138" y="295888"/>
            <a:ext cx="8534400" cy="771525"/>
          </a:xfrm>
          <a:prstGeom prst="rect">
            <a:avLst/>
          </a:prstGeom>
        </p:spPr>
        <p:txBody>
          <a:bodyPr/>
          <a:lstStyle>
            <a:lvl1pPr>
              <a:defRPr>
                <a:solidFill>
                  <a:srgbClr val="F0513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5"/>
          <p:cNvSpPr>
            <a:spLocks noGrp="1" noChangeArrowheads="1"/>
          </p:cNvSpPr>
          <p:nvPr>
            <p:ph type="sldNum" sz="quarter" idx="10"/>
          </p:nvPr>
        </p:nvSpPr>
        <p:spPr>
          <a:xfrm>
            <a:off x="8372288" y="6516175"/>
            <a:ext cx="400050" cy="244475"/>
          </a:xfrm>
          <a:prstGeom prst="rect">
            <a:avLst/>
          </a:prstGeom>
          <a:ln/>
        </p:spPr>
        <p:txBody>
          <a:bodyPr/>
          <a:lstStyle>
            <a:lvl1pPr>
              <a:defRPr/>
            </a:lvl1pPr>
          </a:lstStyle>
          <a:p>
            <a:pPr>
              <a:defRPr/>
            </a:pPr>
            <a:fld id="{DAE877D5-D405-4427-BDEC-97CAD27CD9F9}" type="slidenum">
              <a:rPr lang="en-US"/>
              <a:pPr>
                <a:defRPr/>
              </a:pPr>
              <a:t>‹#›</a:t>
            </a:fld>
            <a:endParaRPr lang="en-US" dirty="0"/>
          </a:p>
        </p:txBody>
      </p:sp>
    </p:spTree>
    <p:extLst>
      <p:ext uri="{BB962C8B-B14F-4D97-AF65-F5344CB8AC3E}">
        <p14:creationId xmlns:p14="http://schemas.microsoft.com/office/powerpoint/2010/main" val="142417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599" y="2743200"/>
            <a:ext cx="8678333" cy="2286000"/>
          </a:xfrm>
          <a:prstGeom prst="rect">
            <a:avLst/>
          </a:prstGeom>
        </p:spPr>
        <p:txBody>
          <a:bodyPr vert="horz" lIns="91440" tIns="45720" rIns="91440" bIns="45720" rtlCol="0">
            <a:normAutofit/>
          </a:bodyPr>
          <a:lstStyle/>
          <a:p>
            <a:pPr lvl="0"/>
            <a:r>
              <a:rPr lang="en-US" dirty="0" smtClean="0"/>
              <a:t>Click to edit Master text styles</a:t>
            </a:r>
          </a:p>
        </p:txBody>
      </p:sp>
      <p:grpSp>
        <p:nvGrpSpPr>
          <p:cNvPr id="9" name="Group 8"/>
          <p:cNvGrpSpPr/>
          <p:nvPr/>
        </p:nvGrpSpPr>
        <p:grpSpPr>
          <a:xfrm>
            <a:off x="228600" y="5562600"/>
            <a:ext cx="8686800" cy="1066800"/>
            <a:chOff x="228600" y="5562600"/>
            <a:chExt cx="8686800" cy="1066800"/>
          </a:xfrm>
        </p:grpSpPr>
        <p:grpSp>
          <p:nvGrpSpPr>
            <p:cNvPr id="10" name="Group 9"/>
            <p:cNvGrpSpPr/>
            <p:nvPr userDrawn="1"/>
          </p:nvGrpSpPr>
          <p:grpSpPr>
            <a:xfrm>
              <a:off x="228600" y="5562600"/>
              <a:ext cx="8686800" cy="1066800"/>
              <a:chOff x="228600" y="5562600"/>
              <a:chExt cx="8686800" cy="1066800"/>
            </a:xfrm>
          </p:grpSpPr>
          <p:sp>
            <p:nvSpPr>
              <p:cNvPr id="12" name="Rectangle 11"/>
              <p:cNvSpPr/>
              <p:nvPr userDrawn="1"/>
            </p:nvSpPr>
            <p:spPr>
              <a:xfrm>
                <a:off x="228600" y="5562600"/>
                <a:ext cx="8686800" cy="15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228600" y="5638800"/>
                <a:ext cx="8686800" cy="990600"/>
              </a:xfrm>
              <a:prstGeom prst="rect">
                <a:avLst/>
              </a:prstGeom>
              <a:solidFill>
                <a:schemeClr val="tx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706083" y="5843062"/>
              <a:ext cx="1980717" cy="557738"/>
            </a:xfrm>
            <a:prstGeom prst="rect">
              <a:avLst/>
            </a:prstGeom>
            <a:noFill/>
            <a:ln>
              <a:noFill/>
            </a:ln>
          </p:spPr>
        </p:pic>
      </p:grpSp>
      <p:cxnSp>
        <p:nvCxnSpPr>
          <p:cNvPr id="14" name="Straight Connector 13"/>
          <p:cNvCxnSpPr/>
          <p:nvPr/>
        </p:nvCxnSpPr>
        <p:spPr>
          <a:xfrm flipH="1">
            <a:off x="228600" y="2286000"/>
            <a:ext cx="86868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7" r:id="rId1"/>
    <p:sldLayoutId id="2147483662" r:id="rId2"/>
    <p:sldLayoutId id="2147483664" r:id="rId3"/>
    <p:sldLayoutId id="2147483661" r:id="rId4"/>
    <p:sldLayoutId id="2147483674" r:id="rId5"/>
    <p:sldLayoutId id="2147483673" r:id="rId6"/>
    <p:sldLayoutId id="2147483678" r:id="rId7"/>
  </p:sldLayoutIdLst>
  <p:hf hdr="0" ftr="0" dt="0"/>
  <p:txStyles>
    <p:titleStyle>
      <a:lvl1pPr algn="l" defTabSz="914400" rtl="0" eaLnBrk="1" latinLnBrk="0" hangingPunct="1">
        <a:lnSpc>
          <a:spcPts val="5800"/>
        </a:lnSpc>
        <a:spcBef>
          <a:spcPct val="0"/>
        </a:spcBef>
        <a:buNone/>
        <a:defRPr sz="4800" b="1" kern="1200" baseline="0">
          <a:solidFill>
            <a:schemeClr val="tx2"/>
          </a:solidFill>
          <a:effectLst/>
          <a:latin typeface="+mn-lt"/>
          <a:ea typeface="+mj-ea"/>
          <a:cs typeface="+mj-cs"/>
        </a:defRPr>
      </a:lvl1pPr>
    </p:titleStyle>
    <p:bodyStyle>
      <a:lvl1pPr marL="0" indent="0" algn="l" defTabSz="914400" rtl="0" eaLnBrk="1" latinLnBrk="0" hangingPunct="1">
        <a:spcBef>
          <a:spcPct val="20000"/>
        </a:spcBef>
        <a:buFontTx/>
        <a:buNone/>
        <a:defRPr sz="2400" kern="1200">
          <a:solidFill>
            <a:schemeClr val="tx1"/>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a:xfrm>
            <a:off x="838200" y="762000"/>
            <a:ext cx="7772400" cy="1370110"/>
          </a:xfrm>
        </p:spPr>
        <p:txBody>
          <a:bodyPr>
            <a:normAutofit/>
          </a:bodyPr>
          <a:lstStyle/>
          <a:p>
            <a:r>
              <a:rPr lang="en-US" dirty="0" smtClean="0"/>
              <a:t>How Safe is </a:t>
            </a:r>
            <a:r>
              <a:rPr lang="en-US" smtClean="0"/>
              <a:t>the Harbor?  A </a:t>
            </a:r>
            <a:r>
              <a:rPr lang="en-US" dirty="0" smtClean="0"/>
              <a:t>Review and Update of the Safe Harbor Provisions of the Bankruptcy Code</a:t>
            </a:r>
            <a:endParaRPr lang="en-US" dirty="0"/>
          </a:p>
        </p:txBody>
      </p:sp>
      <p:sp>
        <p:nvSpPr>
          <p:cNvPr id="15" name="Text Placeholder 14"/>
          <p:cNvSpPr>
            <a:spLocks noGrp="1"/>
          </p:cNvSpPr>
          <p:nvPr>
            <p:ph type="body" sz="quarter" idx="11"/>
          </p:nvPr>
        </p:nvSpPr>
        <p:spPr/>
        <p:txBody>
          <a:bodyPr>
            <a:normAutofit fontScale="92500" lnSpcReduction="20000"/>
          </a:bodyPr>
          <a:lstStyle/>
          <a:p>
            <a:r>
              <a:rPr lang="en-US" dirty="0" smtClean="0"/>
              <a:t>Presentation to the Fall 2015 NAPCO Credit Conference</a:t>
            </a:r>
            <a:endParaRPr lang="en-US" dirty="0"/>
          </a:p>
        </p:txBody>
      </p:sp>
      <p:sp>
        <p:nvSpPr>
          <p:cNvPr id="16" name="Text Placeholder 15"/>
          <p:cNvSpPr>
            <a:spLocks noGrp="1"/>
          </p:cNvSpPr>
          <p:nvPr>
            <p:ph type="body" sz="quarter" idx="12"/>
          </p:nvPr>
        </p:nvSpPr>
        <p:spPr/>
        <p:txBody>
          <a:bodyPr/>
          <a:lstStyle/>
          <a:p>
            <a:r>
              <a:rPr lang="en-US" dirty="0" smtClean="0"/>
              <a:t>Michael S. Etkin, Esq.</a:t>
            </a:r>
            <a:endParaRPr lang="en-US" dirty="0"/>
          </a:p>
        </p:txBody>
      </p:sp>
      <p:sp>
        <p:nvSpPr>
          <p:cNvPr id="17" name="Text Placeholder 16"/>
          <p:cNvSpPr>
            <a:spLocks noGrp="1"/>
          </p:cNvSpPr>
          <p:nvPr>
            <p:ph type="body" sz="quarter" idx="13"/>
          </p:nvPr>
        </p:nvSpPr>
        <p:spPr/>
        <p:txBody>
          <a:bodyPr/>
          <a:lstStyle/>
          <a:p>
            <a:r>
              <a:rPr lang="en-US" dirty="0" smtClean="0"/>
              <a:t>Denver, Colorado</a:t>
            </a:r>
          </a:p>
          <a:p>
            <a:r>
              <a:rPr lang="en-US" dirty="0" smtClean="0"/>
              <a:t>September 18, 2015</a:t>
            </a:r>
            <a:endParaRPr lang="en-US" dirty="0"/>
          </a:p>
        </p:txBody>
      </p:sp>
    </p:spTree>
    <p:extLst>
      <p:ext uri="{BB962C8B-B14F-4D97-AF65-F5344CB8AC3E}">
        <p14:creationId xmlns:p14="http://schemas.microsoft.com/office/powerpoint/2010/main" val="127302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The Safe Harbor Provisions: Protected Parties/Protected Transactions</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10</a:t>
            </a:fld>
            <a:endParaRPr lang="en-US" dirty="0"/>
          </a:p>
        </p:txBody>
      </p:sp>
      <p:sp>
        <p:nvSpPr>
          <p:cNvPr id="4" name="Text Placeholder 3"/>
          <p:cNvSpPr>
            <a:spLocks noGrp="1"/>
          </p:cNvSpPr>
          <p:nvPr>
            <p:ph type="body" sz="quarter" idx="11"/>
          </p:nvPr>
        </p:nvSpPr>
        <p:spPr/>
        <p:txBody>
          <a:bodyPr>
            <a:normAutofit/>
          </a:bodyPr>
          <a:lstStyle/>
          <a:p>
            <a:r>
              <a:rPr lang="en-US" dirty="0"/>
              <a:t>Protected parties include: </a:t>
            </a:r>
          </a:p>
          <a:p>
            <a:pPr lvl="1" indent="-457200">
              <a:buFont typeface="Arial" panose="020B0604020202020204" pitchFamily="34" charset="0"/>
              <a:buChar char="−"/>
            </a:pPr>
            <a:r>
              <a:rPr lang="en-US" sz="2000" dirty="0"/>
              <a:t>Forward Contract Merchant – </a:t>
            </a:r>
            <a:r>
              <a:rPr lang="en-US" sz="2000" dirty="0" smtClean="0"/>
              <a:t>Sections </a:t>
            </a:r>
            <a:r>
              <a:rPr lang="en-US" sz="2000" dirty="0"/>
              <a:t>101(26) and </a:t>
            </a:r>
            <a:r>
              <a:rPr lang="en-US" sz="2000" dirty="0" smtClean="0"/>
              <a:t>556</a:t>
            </a:r>
            <a:endParaRPr lang="en-US" sz="2000" dirty="0"/>
          </a:p>
          <a:p>
            <a:pPr lvl="1" indent="-457200">
              <a:buFont typeface="Arial" panose="020B0604020202020204" pitchFamily="34" charset="0"/>
              <a:buChar char="−"/>
            </a:pPr>
            <a:r>
              <a:rPr lang="en-US" sz="2000" dirty="0"/>
              <a:t>Commodities Brokers – Sections 101(6) and 556</a:t>
            </a:r>
          </a:p>
          <a:p>
            <a:pPr marL="914400" lvl="2">
              <a:buFont typeface="Arial" panose="020B0604020202020204" pitchFamily="34" charset="0"/>
              <a:buChar char="−"/>
            </a:pPr>
            <a:r>
              <a:rPr lang="en-US" dirty="0"/>
              <a:t>Swap Participant – Sections 101(53C) and 560</a:t>
            </a:r>
          </a:p>
          <a:p>
            <a:pPr marL="914400" lvl="2">
              <a:buFont typeface="Arial" panose="020B0604020202020204" pitchFamily="34" charset="0"/>
              <a:buChar char="−"/>
            </a:pPr>
            <a:r>
              <a:rPr lang="en-US" dirty="0"/>
              <a:t>Financial Participant – Sections 101(22A) and 560</a:t>
            </a:r>
          </a:p>
          <a:p>
            <a:r>
              <a:rPr lang="en-US" dirty="0"/>
              <a:t>Protected transactions:</a:t>
            </a:r>
          </a:p>
          <a:p>
            <a:pPr marL="914400" lvl="2">
              <a:buFont typeface="Arial" panose="020B0604020202020204" pitchFamily="34" charset="0"/>
              <a:buChar char="−"/>
            </a:pPr>
            <a:r>
              <a:rPr lang="en-US" dirty="0"/>
              <a:t>Swap Agreement </a:t>
            </a:r>
          </a:p>
          <a:p>
            <a:pPr marL="914400" lvl="2">
              <a:buFont typeface="Arial" panose="020B0604020202020204" pitchFamily="34" charset="0"/>
              <a:buChar char="−"/>
            </a:pPr>
            <a:r>
              <a:rPr lang="en-US" dirty="0"/>
              <a:t>Commodities Contracts and Forward Contracts</a:t>
            </a:r>
          </a:p>
          <a:p>
            <a:pPr marL="914400" lvl="2">
              <a:buFont typeface="Arial" panose="020B0604020202020204" pitchFamily="34" charset="0"/>
              <a:buChar char="−"/>
            </a:pPr>
            <a:r>
              <a:rPr lang="en-US" dirty="0"/>
              <a:t>Master Netting Agreements</a:t>
            </a:r>
          </a:p>
          <a:p>
            <a:pPr marL="914400" lvl="2">
              <a:buFont typeface="Arial" panose="020B0604020202020204" pitchFamily="34" charset="0"/>
              <a:buChar char="−"/>
            </a:pPr>
            <a:r>
              <a:rPr lang="en-US" dirty="0"/>
              <a:t>Securities Contracts, Repurchase Agreements</a:t>
            </a:r>
          </a:p>
          <a:p>
            <a:endParaRPr lang="en-US" dirty="0"/>
          </a:p>
        </p:txBody>
      </p:sp>
    </p:spTree>
    <p:extLst>
      <p:ext uri="{BB962C8B-B14F-4D97-AF65-F5344CB8AC3E}">
        <p14:creationId xmlns:p14="http://schemas.microsoft.com/office/powerpoint/2010/main" val="2100141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The Safe Harbor Provisions of the Bankruptcy Code: Rights Protected?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11</a:t>
            </a:fld>
            <a:endParaRPr lang="en-US" dirty="0"/>
          </a:p>
        </p:txBody>
      </p:sp>
      <p:sp>
        <p:nvSpPr>
          <p:cNvPr id="4" name="Text Placeholder 3"/>
          <p:cNvSpPr>
            <a:spLocks noGrp="1"/>
          </p:cNvSpPr>
          <p:nvPr>
            <p:ph type="body" sz="quarter" idx="11"/>
          </p:nvPr>
        </p:nvSpPr>
        <p:spPr/>
        <p:txBody>
          <a:bodyPr>
            <a:normAutofit/>
          </a:bodyPr>
          <a:lstStyle/>
          <a:p>
            <a:pPr marL="0" indent="0">
              <a:buNone/>
            </a:pPr>
            <a:r>
              <a:rPr lang="en-US" sz="2600" dirty="0" smtClean="0"/>
              <a:t>What rights are protected?</a:t>
            </a:r>
          </a:p>
          <a:p>
            <a:r>
              <a:rPr lang="en-US" dirty="0"/>
              <a:t>Non-defaulting parties’ rights to:</a:t>
            </a:r>
          </a:p>
          <a:p>
            <a:pPr marL="619125" lvl="1" indent="-342900">
              <a:buFont typeface="Arial" panose="020B0604020202020204" pitchFamily="34" charset="0"/>
              <a:buChar char="−"/>
            </a:pPr>
            <a:r>
              <a:rPr lang="en-US" sz="2000" dirty="0"/>
              <a:t>Terminate, liquidate, accelerate </a:t>
            </a:r>
            <a:r>
              <a:rPr lang="en-US" sz="2000" dirty="0" smtClean="0"/>
              <a:t>forward contracts and swap </a:t>
            </a:r>
            <a:r>
              <a:rPr lang="en-US" sz="2000" dirty="0"/>
              <a:t>agreements - </a:t>
            </a:r>
            <a:r>
              <a:rPr lang="en-US" sz="2000" dirty="0" smtClean="0"/>
              <a:t>Sections </a:t>
            </a:r>
            <a:r>
              <a:rPr lang="en-US" sz="2000" dirty="0"/>
              <a:t>556 and </a:t>
            </a:r>
            <a:r>
              <a:rPr lang="en-US" sz="2000" dirty="0" smtClean="0"/>
              <a:t>560 – Does that include c</a:t>
            </a:r>
            <a:r>
              <a:rPr lang="en-US" sz="1900" dirty="0" smtClean="0"/>
              <a:t>ontractual </a:t>
            </a:r>
            <a:r>
              <a:rPr lang="en-US" sz="1900" dirty="0"/>
              <a:t>provisions for calculating early termination payments?</a:t>
            </a:r>
          </a:p>
          <a:p>
            <a:pPr marL="619125" lvl="1" indent="-342900">
              <a:buFont typeface="Arial" panose="020B0604020202020204" pitchFamily="34" charset="0"/>
              <a:buChar char="−"/>
            </a:pPr>
            <a:r>
              <a:rPr lang="en-US" sz="2000" dirty="0"/>
              <a:t>Off-set &amp; netting - Sections 362(b)(17), 556, 560 and 561</a:t>
            </a:r>
          </a:p>
          <a:p>
            <a:pPr marL="619125" lvl="1" indent="-342900">
              <a:buFont typeface="Arial" panose="020B0604020202020204" pitchFamily="34" charset="0"/>
              <a:buChar char="−"/>
            </a:pPr>
            <a:r>
              <a:rPr lang="en-US" sz="2000" dirty="0"/>
              <a:t>Foreclosure on collateral - Sections 362(b)6-7, and 362(d)</a:t>
            </a:r>
          </a:p>
          <a:p>
            <a:pPr marL="619125" lvl="1" indent="-342900">
              <a:buFont typeface="Arial" panose="020B0604020202020204" pitchFamily="34" charset="0"/>
              <a:buChar char="−"/>
            </a:pPr>
            <a:r>
              <a:rPr lang="en-US" sz="2000" dirty="0"/>
              <a:t>Protection from avoidance of preference payments </a:t>
            </a:r>
            <a:r>
              <a:rPr lang="en-US" sz="2000" dirty="0" smtClean="0"/>
              <a:t>and fraudulent transfers (other than intentional fraud) - </a:t>
            </a:r>
            <a:r>
              <a:rPr lang="en-US" sz="2000" dirty="0"/>
              <a:t>Section 546(e)</a:t>
            </a:r>
          </a:p>
          <a:p>
            <a:endParaRPr lang="en-US" dirty="0"/>
          </a:p>
        </p:txBody>
      </p:sp>
    </p:spTree>
    <p:extLst>
      <p:ext uri="{BB962C8B-B14F-4D97-AF65-F5344CB8AC3E}">
        <p14:creationId xmlns:p14="http://schemas.microsoft.com/office/powerpoint/2010/main" val="83047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The Safe Harbor Provisions of the Bankruptcy Code: Rights Protected?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12</a:t>
            </a:fld>
            <a:endParaRPr lang="en-US" dirty="0"/>
          </a:p>
        </p:txBody>
      </p:sp>
      <p:sp>
        <p:nvSpPr>
          <p:cNvPr id="4" name="Text Placeholder 3"/>
          <p:cNvSpPr>
            <a:spLocks noGrp="1"/>
          </p:cNvSpPr>
          <p:nvPr>
            <p:ph type="body" sz="quarter" idx="11"/>
          </p:nvPr>
        </p:nvSpPr>
        <p:spPr/>
        <p:txBody>
          <a:bodyPr>
            <a:normAutofit fontScale="70000" lnSpcReduction="20000"/>
          </a:bodyPr>
          <a:lstStyle/>
          <a:p>
            <a:pPr marL="0" indent="0">
              <a:buNone/>
            </a:pPr>
            <a:r>
              <a:rPr lang="en-US" sz="3100" b="1" dirty="0"/>
              <a:t>Section 556 of the Bankruptcy Code provides:</a:t>
            </a:r>
          </a:p>
          <a:p>
            <a:pPr marL="457200" indent="0">
              <a:lnSpc>
                <a:spcPct val="120000"/>
              </a:lnSpc>
              <a:buNone/>
            </a:pPr>
            <a:r>
              <a:rPr lang="en-US" sz="2800" dirty="0"/>
              <a:t>The </a:t>
            </a:r>
            <a:r>
              <a:rPr lang="en-US" sz="2800" u="sng" dirty="0"/>
              <a:t>contractual rights</a:t>
            </a:r>
            <a:r>
              <a:rPr lang="en-US" sz="2800" dirty="0"/>
              <a:t> of a commodity broker, financial participant, or forward contract merchant to cause </a:t>
            </a:r>
            <a:r>
              <a:rPr lang="en-US" sz="2800" u="sng" dirty="0"/>
              <a:t>the liquidation, termination or acceleration of a commodity contract, as defined in section 761 of this title, or forward contract</a:t>
            </a:r>
            <a:r>
              <a:rPr lang="en-US" sz="2800" dirty="0"/>
              <a:t> because of a condition of the kind specified in section 365(e)(1) of this title, and the right to a variation or maintenance margin payment received from a trustee with respect to open commodity contracts or forward contracts, </a:t>
            </a:r>
            <a:r>
              <a:rPr lang="en-US" sz="2800" u="sng" dirty="0">
                <a:solidFill>
                  <a:srgbClr val="F05133"/>
                </a:solidFill>
              </a:rPr>
              <a:t>shall not be stayed, avoided, or otherwise limited by operation of any provision of this title or by the order of a court in any proceeding under this title</a:t>
            </a:r>
            <a:r>
              <a:rPr lang="en-US" sz="2800" dirty="0">
                <a:solidFill>
                  <a:srgbClr val="F05133"/>
                </a:solidFill>
              </a:rPr>
              <a:t>. </a:t>
            </a:r>
          </a:p>
          <a:p>
            <a:pPr marL="457200" indent="0">
              <a:buNone/>
            </a:pPr>
            <a:endParaRPr lang="en-US" sz="2800" dirty="0"/>
          </a:p>
          <a:p>
            <a:pPr marL="457200" indent="0" algn="ctr">
              <a:buNone/>
            </a:pPr>
            <a:r>
              <a:rPr lang="en-US" sz="2800" dirty="0"/>
              <a:t>Sounds Good</a:t>
            </a:r>
            <a:endParaRPr lang="en-US" dirty="0"/>
          </a:p>
        </p:txBody>
      </p:sp>
    </p:spTree>
    <p:extLst>
      <p:ext uri="{BB962C8B-B14F-4D97-AF65-F5344CB8AC3E}">
        <p14:creationId xmlns:p14="http://schemas.microsoft.com/office/powerpoint/2010/main" val="1478523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The Safe Harbor Provisions of the Bankruptcy Code: Rights Protected?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13</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fontScale="62500" lnSpcReduction="20000"/>
          </a:bodyPr>
          <a:lstStyle/>
          <a:p>
            <a:pPr marL="0" indent="0">
              <a:buNone/>
            </a:pPr>
            <a:r>
              <a:rPr lang="en-US" sz="3800" b="1" dirty="0"/>
              <a:t>Section </a:t>
            </a:r>
            <a:r>
              <a:rPr lang="en-US" sz="3800" b="1" dirty="0" smtClean="0"/>
              <a:t>560 </a:t>
            </a:r>
            <a:r>
              <a:rPr lang="en-US" sz="3800" b="1" dirty="0"/>
              <a:t>of the Bankruptcy Code provides:</a:t>
            </a:r>
          </a:p>
          <a:p>
            <a:pPr marL="457200" indent="0">
              <a:lnSpc>
                <a:spcPct val="120000"/>
              </a:lnSpc>
              <a:buNone/>
            </a:pPr>
            <a:r>
              <a:rPr lang="en-US" sz="2800" dirty="0"/>
              <a:t>“The </a:t>
            </a:r>
            <a:r>
              <a:rPr lang="en-US" sz="2800" u="sng" dirty="0"/>
              <a:t>exercise of any contractual right</a:t>
            </a:r>
            <a:r>
              <a:rPr lang="en-US" sz="2800" dirty="0"/>
              <a:t> of any swap participant or financial participant to cause </a:t>
            </a:r>
            <a:r>
              <a:rPr lang="en-US" sz="2800" u="sng" dirty="0"/>
              <a:t>the liquidation, termination, or acceleration of one or more swap agreements</a:t>
            </a:r>
            <a:r>
              <a:rPr lang="en-US" sz="2800" dirty="0"/>
              <a:t> because of a condition of the kind specified in section 365(e)(1) of this title </a:t>
            </a:r>
            <a:r>
              <a:rPr lang="en-US" sz="2800" u="sng" dirty="0"/>
              <a:t>or to offset or net out any termination values</a:t>
            </a:r>
            <a:r>
              <a:rPr lang="en-US" sz="2800" dirty="0"/>
              <a:t> or payment amounts arising under or in connection with the termination, liquidation, or acceleration of one or more swap agreements </a:t>
            </a:r>
            <a:r>
              <a:rPr lang="en-US" sz="2800" u="sng" dirty="0">
                <a:solidFill>
                  <a:srgbClr val="F05133"/>
                </a:solidFill>
              </a:rPr>
              <a:t>shall not be stayed, avoided, or otherwise limited by operation of any provision of this title or by order of a court or administrative agency in any proceeding under this title</a:t>
            </a:r>
            <a:r>
              <a:rPr lang="en-US" sz="2800" dirty="0"/>
              <a:t>.” </a:t>
            </a:r>
          </a:p>
          <a:p>
            <a:r>
              <a:rPr lang="en-US" sz="3800" dirty="0"/>
              <a:t>Similar provisions exist for Master Netting Agreements involving swaps, forward contracts, commodities contracts and other covered </a:t>
            </a:r>
            <a:r>
              <a:rPr lang="en-US" sz="3800" dirty="0" smtClean="0"/>
              <a:t>transactions (section 561).</a:t>
            </a:r>
            <a:endParaRPr lang="en-US" sz="3800" dirty="0"/>
          </a:p>
          <a:p>
            <a:pPr marL="0" indent="0" algn="ctr">
              <a:buNone/>
            </a:pPr>
            <a:r>
              <a:rPr lang="en-US" sz="2800" dirty="0"/>
              <a:t>Sounds Even Better</a:t>
            </a:r>
            <a:r>
              <a:rPr lang="en-US" sz="2800" dirty="0" smtClean="0"/>
              <a:t>!</a:t>
            </a:r>
            <a:endParaRPr lang="en-US" sz="2800" dirty="0"/>
          </a:p>
        </p:txBody>
      </p:sp>
    </p:spTree>
    <p:extLst>
      <p:ext uri="{BB962C8B-B14F-4D97-AF65-F5344CB8AC3E}">
        <p14:creationId xmlns:p14="http://schemas.microsoft.com/office/powerpoint/2010/main" val="149423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14</a:t>
            </a:fld>
            <a:endParaRPr lang="en-US" dirty="0"/>
          </a:p>
        </p:txBody>
      </p:sp>
      <p:sp>
        <p:nvSpPr>
          <p:cNvPr id="4" name="Text Placeholder 3"/>
          <p:cNvSpPr>
            <a:spLocks noGrp="1"/>
          </p:cNvSpPr>
          <p:nvPr>
            <p:ph type="body" sz="quarter" idx="11"/>
          </p:nvPr>
        </p:nvSpPr>
        <p:spPr>
          <a:xfrm>
            <a:off x="457200" y="1371600"/>
            <a:ext cx="8229600" cy="4648200"/>
          </a:xfrm>
        </p:spPr>
        <p:txBody>
          <a:bodyPr>
            <a:normAutofit/>
          </a:bodyPr>
          <a:lstStyle/>
          <a:p>
            <a:pPr marL="0" lvl="1" indent="0">
              <a:lnSpc>
                <a:spcPct val="120000"/>
              </a:lnSpc>
              <a:buNone/>
            </a:pPr>
            <a:r>
              <a:rPr lang="en-US" dirty="0"/>
              <a:t>What about contractual provisions that are related to or ancillary to the right to terminate, liquidate and accelerate? </a:t>
            </a:r>
          </a:p>
          <a:p>
            <a:pPr lvl="1" indent="-452438"/>
            <a:r>
              <a:rPr lang="en-US" sz="1900" dirty="0"/>
              <a:t>Provisions requiring defaulting counterparty to raise any dispute within a specified time after receiving non-defaulting party’s termination payment calculation</a:t>
            </a:r>
          </a:p>
          <a:p>
            <a:pPr lvl="1" indent="-452438"/>
            <a:r>
              <a:rPr lang="en-US" sz="1900" dirty="0"/>
              <a:t>Provisions requiring defaulting counterparty to provide detailed explanation of any dispute</a:t>
            </a:r>
          </a:p>
          <a:p>
            <a:pPr lvl="1" indent="-452438"/>
            <a:r>
              <a:rPr lang="en-US" sz="1900" dirty="0"/>
              <a:t>Provisions requiring each party, after the occurrence of an early termination date, to calculate early termination amounts and close out amounts</a:t>
            </a:r>
          </a:p>
          <a:p>
            <a:pPr lvl="1" indent="-452438"/>
            <a:r>
              <a:rPr lang="en-US" sz="1900" dirty="0"/>
              <a:t>Provisions relating to calculation methodologies to be utilized</a:t>
            </a:r>
          </a:p>
          <a:p>
            <a:pPr lvl="1" indent="-452438"/>
            <a:r>
              <a:rPr lang="en-US" sz="1900" dirty="0"/>
              <a:t>Subordination of termination </a:t>
            </a:r>
            <a:r>
              <a:rPr lang="en-US" sz="1900" dirty="0" smtClean="0"/>
              <a:t>payments</a:t>
            </a:r>
            <a:endParaRPr lang="en-US" sz="1900" dirty="0"/>
          </a:p>
        </p:txBody>
      </p:sp>
      <p:sp>
        <p:nvSpPr>
          <p:cNvPr id="5" name="Title 4"/>
          <p:cNvSpPr>
            <a:spLocks noGrp="1"/>
          </p:cNvSpPr>
          <p:nvPr>
            <p:ph type="title"/>
          </p:nvPr>
        </p:nvSpPr>
        <p:spPr/>
        <p:txBody>
          <a:bodyPr/>
          <a:lstStyle/>
          <a:p>
            <a:r>
              <a:rPr lang="en-US" dirty="0" smtClean="0"/>
              <a:t>How Safe is the Harbor?</a:t>
            </a:r>
            <a:endParaRPr lang="en-US" dirty="0"/>
          </a:p>
        </p:txBody>
      </p:sp>
    </p:spTree>
    <p:extLst>
      <p:ext uri="{BB962C8B-B14F-4D97-AF65-F5344CB8AC3E}">
        <p14:creationId xmlns:p14="http://schemas.microsoft.com/office/powerpoint/2010/main" val="87175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15</a:t>
            </a:fld>
            <a:endParaRPr lang="en-US" dirty="0"/>
          </a:p>
        </p:txBody>
      </p:sp>
      <p:sp>
        <p:nvSpPr>
          <p:cNvPr id="4" name="Text Placeholder 3"/>
          <p:cNvSpPr>
            <a:spLocks noGrp="1"/>
          </p:cNvSpPr>
          <p:nvPr>
            <p:ph type="body" sz="quarter" idx="11"/>
          </p:nvPr>
        </p:nvSpPr>
        <p:spPr>
          <a:xfrm>
            <a:off x="457200" y="1371600"/>
            <a:ext cx="8229600" cy="4648200"/>
          </a:xfrm>
        </p:spPr>
        <p:txBody>
          <a:bodyPr>
            <a:normAutofit fontScale="92500" lnSpcReduction="10000"/>
          </a:bodyPr>
          <a:lstStyle/>
          <a:p>
            <a:r>
              <a:rPr lang="en-US" sz="2600" dirty="0"/>
              <a:t>Conflicts between </a:t>
            </a:r>
            <a:r>
              <a:rPr lang="en-US" sz="2600" dirty="0" smtClean="0"/>
              <a:t>the Bankruptcy </a:t>
            </a:r>
            <a:r>
              <a:rPr lang="en-US" sz="2600" dirty="0"/>
              <a:t>Code, Case Law and the Marketplace</a:t>
            </a:r>
          </a:p>
          <a:p>
            <a:pPr lvl="1" indent="-452438"/>
            <a:r>
              <a:rPr lang="en-US" sz="2200" dirty="0"/>
              <a:t>Assumption or rejection of </a:t>
            </a:r>
            <a:r>
              <a:rPr lang="en-US" sz="2200" dirty="0" smtClean="0"/>
              <a:t>executory </a:t>
            </a:r>
            <a:r>
              <a:rPr lang="en-US" sz="2200" dirty="0"/>
              <a:t>contracts – section 365 of the Bankruptcy Code</a:t>
            </a:r>
          </a:p>
          <a:p>
            <a:pPr lvl="1" indent="-452438"/>
            <a:r>
              <a:rPr lang="en-US" sz="2200" dirty="0"/>
              <a:t>Remaining impact of section 362 of the Bankruptcy Code</a:t>
            </a:r>
          </a:p>
          <a:p>
            <a:pPr lvl="1" indent="-452438"/>
            <a:r>
              <a:rPr lang="en-US" sz="2200" dirty="0"/>
              <a:t>Procedures for the settlement or assumption and assignment of pre-petition derivative contracts (despite consent requirements)</a:t>
            </a:r>
          </a:p>
          <a:p>
            <a:pPr lvl="1" indent="-452438"/>
            <a:r>
              <a:rPr lang="en-US" sz="2200" dirty="0"/>
              <a:t>Establishing bar date and counterparty requirements</a:t>
            </a:r>
          </a:p>
          <a:p>
            <a:pPr lvl="1" indent="-452438"/>
            <a:r>
              <a:rPr lang="en-US" sz="2200" dirty="0"/>
              <a:t>Guaranty issues</a:t>
            </a:r>
          </a:p>
          <a:p>
            <a:pPr lvl="1" indent="-452438"/>
            <a:r>
              <a:rPr lang="en-US" sz="2200" dirty="0"/>
              <a:t>Mandatory ADR procedures for disputes in connection with “In the Money” derivative contracts, despite contractual dispute resolution provisions</a:t>
            </a:r>
          </a:p>
          <a:p>
            <a:pPr lvl="1" indent="-452438"/>
            <a:r>
              <a:rPr lang="en-US" sz="2200" dirty="0"/>
              <a:t>Section 553 vs contractual and state law set-off rights</a:t>
            </a:r>
          </a:p>
        </p:txBody>
      </p:sp>
      <p:sp>
        <p:nvSpPr>
          <p:cNvPr id="5" name="Title 4"/>
          <p:cNvSpPr>
            <a:spLocks noGrp="1"/>
          </p:cNvSpPr>
          <p:nvPr>
            <p:ph type="title"/>
          </p:nvPr>
        </p:nvSpPr>
        <p:spPr/>
        <p:txBody>
          <a:bodyPr/>
          <a:lstStyle/>
          <a:p>
            <a:r>
              <a:rPr lang="en-US" dirty="0" smtClean="0"/>
              <a:t>How Safe is the Harbor?</a:t>
            </a:r>
            <a:endParaRPr lang="en-US" dirty="0"/>
          </a:p>
        </p:txBody>
      </p:sp>
    </p:spTree>
    <p:extLst>
      <p:ext uri="{BB962C8B-B14F-4D97-AF65-F5344CB8AC3E}">
        <p14:creationId xmlns:p14="http://schemas.microsoft.com/office/powerpoint/2010/main" val="2637895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16</a:t>
            </a:fld>
            <a:endParaRPr lang="en-US" dirty="0"/>
          </a:p>
        </p:txBody>
      </p:sp>
      <p:sp>
        <p:nvSpPr>
          <p:cNvPr id="3" name="Rectangle 2"/>
          <p:cNvSpPr/>
          <p:nvPr/>
        </p:nvSpPr>
        <p:spPr>
          <a:xfrm>
            <a:off x="685800" y="1905000"/>
            <a:ext cx="7696200" cy="2554545"/>
          </a:xfrm>
          <a:prstGeom prst="rect">
            <a:avLst/>
          </a:prstGeom>
        </p:spPr>
        <p:txBody>
          <a:bodyPr wrap="square">
            <a:spAutoFit/>
          </a:bodyPr>
          <a:lstStyle/>
          <a:p>
            <a:pPr algn="ctr"/>
            <a:r>
              <a:rPr lang="en-US" sz="4000" b="1" dirty="0"/>
              <a:t>Conflicts Between the Bankruptcy Code, Contract Language and </a:t>
            </a:r>
            <a:r>
              <a:rPr lang="en-US" sz="4000" b="1" dirty="0" smtClean="0"/>
              <a:t>Case Law</a:t>
            </a:r>
            <a:endParaRPr lang="en-US" sz="4000" b="1" dirty="0"/>
          </a:p>
          <a:p>
            <a:pPr algn="ctr"/>
            <a:r>
              <a:rPr lang="en-US" sz="4000" b="1" dirty="0"/>
              <a:t>(</a:t>
            </a:r>
            <a:r>
              <a:rPr lang="en-US" sz="4000" b="1" i="1" dirty="0"/>
              <a:t>Here Comes Lehman</a:t>
            </a:r>
            <a:r>
              <a:rPr lang="en-US" sz="4000" b="1" dirty="0"/>
              <a:t>)</a:t>
            </a:r>
          </a:p>
        </p:txBody>
      </p:sp>
    </p:spTree>
    <p:extLst>
      <p:ext uri="{BB962C8B-B14F-4D97-AF65-F5344CB8AC3E}">
        <p14:creationId xmlns:p14="http://schemas.microsoft.com/office/powerpoint/2010/main" val="1049803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17</a:t>
            </a:fld>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p:blipFill>
        <p:spPr>
          <a:xfrm>
            <a:off x="1603270" y="1219200"/>
            <a:ext cx="5761663" cy="4182967"/>
          </a:xfrm>
          <a:prstGeom prst="rect">
            <a:avLst/>
          </a:prstGeom>
        </p:spPr>
      </p:pic>
    </p:spTree>
    <p:extLst>
      <p:ext uri="{BB962C8B-B14F-4D97-AF65-F5344CB8AC3E}">
        <p14:creationId xmlns:p14="http://schemas.microsoft.com/office/powerpoint/2010/main" val="413738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Metavante: Limits on Timing of Early Termination and Suspension of Payment Obligations</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18</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lnSpcReduction="10000"/>
          </a:bodyPr>
          <a:lstStyle/>
          <a:p>
            <a:pPr marL="0" indent="0">
              <a:buNone/>
            </a:pPr>
            <a:r>
              <a:rPr lang="en-US" sz="3100" b="1" dirty="0" smtClean="0"/>
              <a:t>The Facts:</a:t>
            </a:r>
          </a:p>
          <a:p>
            <a:r>
              <a:rPr lang="en-US" sz="2600" dirty="0"/>
              <a:t>Metavante and Lehman Brothers Special Finance (LBSF) entered into an interest rate swap transaction under a pre-petition 1992 ISDA Master Agreement;  Lehman Brothers Holdings Inc. was the credit support provider</a:t>
            </a:r>
          </a:p>
          <a:p>
            <a:r>
              <a:rPr lang="en-US" sz="2600" dirty="0"/>
              <a:t>The Chapter 11 filings of Lehman and its affiliates were each an event of default under the Master Agreement; upon an event of default, the non-defaulting party may, but was not required to, terminate the transaction</a:t>
            </a:r>
          </a:p>
          <a:p>
            <a:pPr marL="0" indent="0">
              <a:buNone/>
            </a:pPr>
            <a:endParaRPr lang="en-US" sz="3100" b="1" dirty="0"/>
          </a:p>
        </p:txBody>
      </p:sp>
    </p:spTree>
    <p:extLst>
      <p:ext uri="{BB962C8B-B14F-4D97-AF65-F5344CB8AC3E}">
        <p14:creationId xmlns:p14="http://schemas.microsoft.com/office/powerpoint/2010/main" val="85506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Metavante: Limits on Timing of Early Termination and Suspension of Payment Obligations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19</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a:bodyPr>
          <a:lstStyle/>
          <a:p>
            <a:pPr marL="0" indent="0">
              <a:buNone/>
            </a:pPr>
            <a:r>
              <a:rPr lang="en-US" sz="3100" b="1" dirty="0" smtClean="0"/>
              <a:t>The Facts:</a:t>
            </a:r>
          </a:p>
          <a:p>
            <a:r>
              <a:rPr lang="en-US" sz="2600" dirty="0"/>
              <a:t>Metavante did not declare an early termination date under the Master Agreement, and</a:t>
            </a:r>
            <a:r>
              <a:rPr lang="en-US" sz="2600" i="1" dirty="0"/>
              <a:t> </a:t>
            </a:r>
            <a:r>
              <a:rPr lang="en-US" sz="2600" dirty="0"/>
              <a:t>refused to pay quarterly payments under the swap agreement relying on ISDA Section 2(a)(iii)</a:t>
            </a:r>
          </a:p>
          <a:p>
            <a:r>
              <a:rPr lang="en-US" sz="2600" dirty="0"/>
              <a:t>11 months after the Chapter 11 filing, LBSF moved to compel Metavante to pay the quarterly payments withheld under the swap agreement</a:t>
            </a:r>
          </a:p>
          <a:p>
            <a:pPr marL="0" indent="0">
              <a:buNone/>
            </a:pPr>
            <a:endParaRPr lang="en-US" sz="3100" b="1" dirty="0"/>
          </a:p>
        </p:txBody>
      </p:sp>
    </p:spTree>
    <p:extLst>
      <p:ext uri="{BB962C8B-B14F-4D97-AF65-F5344CB8AC3E}">
        <p14:creationId xmlns:p14="http://schemas.microsoft.com/office/powerpoint/2010/main" val="78209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Overview</a:t>
            </a:r>
            <a:endParaRPr lang="en-US" dirty="0"/>
          </a:p>
        </p:txBody>
      </p:sp>
      <p:sp>
        <p:nvSpPr>
          <p:cNvPr id="4" name="Slide Number Placeholder 3"/>
          <p:cNvSpPr>
            <a:spLocks noGrp="1"/>
          </p:cNvSpPr>
          <p:nvPr>
            <p:ph type="sldNum" sz="quarter" idx="4"/>
          </p:nvPr>
        </p:nvSpPr>
        <p:spPr/>
        <p:txBody>
          <a:bodyPr/>
          <a:lstStyle/>
          <a:p>
            <a:r>
              <a:rPr lang="en-US" dirty="0" smtClean="0"/>
              <a:t>Page </a:t>
            </a:r>
            <a:fld id="{32BA3B2C-B1EE-4F5F-B8A0-65C8F1B4CC3E}" type="slidenum">
              <a:rPr lang="en-US" smtClean="0"/>
              <a:pPr/>
              <a:t>2</a:t>
            </a:fld>
            <a:endParaRPr lang="en-US" dirty="0"/>
          </a:p>
        </p:txBody>
      </p:sp>
      <p:sp>
        <p:nvSpPr>
          <p:cNvPr id="8" name="Text Placeholder 7"/>
          <p:cNvSpPr>
            <a:spLocks noGrp="1"/>
          </p:cNvSpPr>
          <p:nvPr>
            <p:ph type="body" sz="quarter" idx="11"/>
          </p:nvPr>
        </p:nvSpPr>
        <p:spPr/>
        <p:txBody>
          <a:bodyPr>
            <a:normAutofit lnSpcReduction="10000"/>
          </a:bodyPr>
          <a:lstStyle/>
          <a:p>
            <a:pPr marL="0" indent="0">
              <a:buNone/>
            </a:pPr>
            <a:r>
              <a:rPr lang="en-US" dirty="0"/>
              <a:t>Certain provisions of the Bankruptcy Code were intended to help maintain stability for non-defaulting counterparties in the derivatives </a:t>
            </a:r>
            <a:r>
              <a:rPr lang="en-US" dirty="0" smtClean="0"/>
              <a:t>market </a:t>
            </a:r>
            <a:r>
              <a:rPr lang="en-US" dirty="0"/>
              <a:t>in the event of a bankruptcy filing. At least that’s what the legislative history of these so-called “safe harbor” provisions seems to indicate. Unfortunately, </a:t>
            </a:r>
            <a:r>
              <a:rPr lang="en-US" dirty="0" smtClean="0"/>
              <a:t>Court </a:t>
            </a:r>
            <a:r>
              <a:rPr lang="en-US" dirty="0"/>
              <a:t>decisions in recent years </a:t>
            </a:r>
            <a:r>
              <a:rPr lang="en-US" dirty="0" smtClean="0"/>
              <a:t>(mostly in the Lehman Bankruptcy) have, for the most part, been contrary </a:t>
            </a:r>
            <a:r>
              <a:rPr lang="en-US" dirty="0"/>
              <a:t>to that legislative goal and have dashed market </a:t>
            </a:r>
            <a:r>
              <a:rPr lang="en-US" dirty="0" smtClean="0"/>
              <a:t>expectations.  This program is intended to provide </a:t>
            </a:r>
            <a:r>
              <a:rPr lang="en-US" dirty="0"/>
              <a:t>an overview of the Safe Harbor provisions, discuss relevant and recent case law, peak over the horizon, and provide practical </a:t>
            </a:r>
            <a:r>
              <a:rPr lang="en-US" dirty="0" smtClean="0"/>
              <a:t>takeaways. </a:t>
            </a:r>
            <a:endParaRPr lang="en-US" dirty="0"/>
          </a:p>
          <a:p>
            <a:pPr marL="0" indent="0">
              <a:buNone/>
            </a:pPr>
            <a:endParaRPr lang="en-US" dirty="0"/>
          </a:p>
        </p:txBody>
      </p:sp>
    </p:spTree>
    <p:extLst>
      <p:ext uri="{BB962C8B-B14F-4D97-AF65-F5344CB8AC3E}">
        <p14:creationId xmlns:p14="http://schemas.microsoft.com/office/powerpoint/2010/main" val="2204759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Metavante’s Position</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20</a:t>
            </a:fld>
            <a:endParaRPr lang="en-US" dirty="0"/>
          </a:p>
        </p:txBody>
      </p:sp>
      <p:sp>
        <p:nvSpPr>
          <p:cNvPr id="4" name="Text Placeholder 3"/>
          <p:cNvSpPr>
            <a:spLocks noGrp="1"/>
          </p:cNvSpPr>
          <p:nvPr>
            <p:ph type="body" sz="quarter" idx="11"/>
          </p:nvPr>
        </p:nvSpPr>
        <p:spPr/>
        <p:txBody>
          <a:bodyPr>
            <a:normAutofit/>
          </a:bodyPr>
          <a:lstStyle/>
          <a:p>
            <a:r>
              <a:rPr lang="en-US" dirty="0"/>
              <a:t>Non-defaulting counterparty had the right to suspend payments to the Debtor pending termination pursuant to 1992 ISDA swap agreement Section 2(a)(iii)</a:t>
            </a:r>
          </a:p>
          <a:p>
            <a:pPr marL="619125" lvl="1" indent="-342900">
              <a:buFont typeface="Arial" panose="020B0604020202020204" pitchFamily="34" charset="0"/>
              <a:buChar char="−"/>
            </a:pPr>
            <a:r>
              <a:rPr lang="en-US" sz="2000" dirty="0"/>
              <a:t>no payment obligations due under the Master Agreement because Lehman’s default was a failure of a condition precedent to payment </a:t>
            </a:r>
          </a:p>
          <a:p>
            <a:pPr marL="619125" lvl="1" indent="-342900">
              <a:buFont typeface="Arial" panose="020B0604020202020204" pitchFamily="34" charset="0"/>
              <a:buChar char="−"/>
            </a:pPr>
            <a:r>
              <a:rPr lang="en-US" sz="2000" dirty="0"/>
              <a:t>Non-defaulting counterparty retained the right to terminate based upon the chapter 11 filings of LBSF and LBHI, despite the passage of time.</a:t>
            </a:r>
          </a:p>
          <a:p>
            <a:r>
              <a:rPr lang="en-US" dirty="0"/>
              <a:t>Other defaults existed justifying Metavante’s conduct</a:t>
            </a:r>
            <a:r>
              <a:rPr lang="en-US" dirty="0" smtClean="0"/>
              <a:t>.</a:t>
            </a:r>
            <a:endParaRPr lang="en-US" dirty="0"/>
          </a:p>
          <a:p>
            <a:endParaRPr lang="en-US" dirty="0"/>
          </a:p>
        </p:txBody>
      </p:sp>
    </p:spTree>
    <p:extLst>
      <p:ext uri="{BB962C8B-B14F-4D97-AF65-F5344CB8AC3E}">
        <p14:creationId xmlns:p14="http://schemas.microsoft.com/office/powerpoint/2010/main" val="76038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Metavante’s Position (cont’d)</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21</a:t>
            </a:fld>
            <a:endParaRPr lang="en-US" dirty="0"/>
          </a:p>
        </p:txBody>
      </p:sp>
      <p:sp>
        <p:nvSpPr>
          <p:cNvPr id="4" name="Text Placeholder 3"/>
          <p:cNvSpPr>
            <a:spLocks noGrp="1"/>
          </p:cNvSpPr>
          <p:nvPr>
            <p:ph type="body" sz="quarter" idx="11"/>
          </p:nvPr>
        </p:nvSpPr>
        <p:spPr/>
        <p:txBody>
          <a:bodyPr>
            <a:normAutofit/>
          </a:bodyPr>
          <a:lstStyle/>
          <a:p>
            <a:pPr marL="0" indent="0">
              <a:buNone/>
            </a:pPr>
            <a:r>
              <a:rPr lang="en-US" dirty="0"/>
              <a:t>Metavante’s problem:  bad facts make for bad law.  It wanted to ride the market, terminate the agreement when it best suited it economically and locate a replacement transaction so as to limit its exposure. </a:t>
            </a:r>
          </a:p>
          <a:p>
            <a:pPr marL="0" indent="0">
              <a:buNone/>
            </a:pPr>
            <a:endParaRPr lang="en-US" dirty="0"/>
          </a:p>
        </p:txBody>
      </p:sp>
    </p:spTree>
    <p:extLst>
      <p:ext uri="{BB962C8B-B14F-4D97-AF65-F5344CB8AC3E}">
        <p14:creationId xmlns:p14="http://schemas.microsoft.com/office/powerpoint/2010/main" val="1701720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 The Court’s Decision</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22</a:t>
            </a:fld>
            <a:endParaRPr lang="en-US" dirty="0"/>
          </a:p>
        </p:txBody>
      </p:sp>
      <p:sp>
        <p:nvSpPr>
          <p:cNvPr id="4" name="Text Placeholder 3"/>
          <p:cNvSpPr>
            <a:spLocks noGrp="1"/>
          </p:cNvSpPr>
          <p:nvPr>
            <p:ph type="body" sz="quarter" idx="11"/>
          </p:nvPr>
        </p:nvSpPr>
        <p:spPr/>
        <p:txBody>
          <a:bodyPr>
            <a:normAutofit lnSpcReduction="10000"/>
          </a:bodyPr>
          <a:lstStyle/>
          <a:p>
            <a:r>
              <a:rPr lang="en-US" dirty="0"/>
              <a:t>The Safe Harbor provisions protect a non-defaulting swap counterparty’s contractual rights </a:t>
            </a:r>
            <a:r>
              <a:rPr lang="en-US" u="sng" dirty="0"/>
              <a:t>solely</a:t>
            </a:r>
            <a:r>
              <a:rPr lang="en-US" dirty="0"/>
              <a:t> to liquidate, terminate or accelerate one or more swap agreements because of a chapter 11 filing</a:t>
            </a:r>
          </a:p>
          <a:p>
            <a:r>
              <a:rPr lang="en-US" dirty="0"/>
              <a:t>The Safe Harbor provisions do not permit Metavante to withhold performance indefinitely and in violation of the stay – </a:t>
            </a:r>
            <a:r>
              <a:rPr lang="en-US" i="1" dirty="0"/>
              <a:t>and</a:t>
            </a:r>
            <a:r>
              <a:rPr lang="en-US" dirty="0"/>
              <a:t>, the Bankruptcy Code (</a:t>
            </a:r>
            <a:r>
              <a:rPr lang="en-US" i="1" dirty="0"/>
              <a:t>ipso facto </a:t>
            </a:r>
            <a:r>
              <a:rPr lang="en-US" dirty="0"/>
              <a:t>prohibition) trumps any state law/contract basis for nonperformance</a:t>
            </a:r>
          </a:p>
          <a:p>
            <a:r>
              <a:rPr lang="en-US" dirty="0"/>
              <a:t>The Master Agreement is a “garden variety executory  contract” and should be treated as such unless </a:t>
            </a:r>
            <a:r>
              <a:rPr lang="en-US" dirty="0" smtClean="0"/>
              <a:t>the right </a:t>
            </a:r>
            <a:r>
              <a:rPr lang="en-US" dirty="0"/>
              <a:t>to terminate is invoked promptly </a:t>
            </a:r>
          </a:p>
          <a:p>
            <a:pPr marL="0" indent="0">
              <a:buNone/>
            </a:pPr>
            <a:endParaRPr lang="en-US" dirty="0"/>
          </a:p>
        </p:txBody>
      </p:sp>
    </p:spTree>
    <p:extLst>
      <p:ext uri="{BB962C8B-B14F-4D97-AF65-F5344CB8AC3E}">
        <p14:creationId xmlns:p14="http://schemas.microsoft.com/office/powerpoint/2010/main" val="2605140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 The Court’s Decision (cont’d)</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23</a:t>
            </a:fld>
            <a:endParaRPr lang="en-US" dirty="0"/>
          </a:p>
        </p:txBody>
      </p:sp>
      <p:sp>
        <p:nvSpPr>
          <p:cNvPr id="4" name="Text Placeholder 3"/>
          <p:cNvSpPr>
            <a:spLocks noGrp="1"/>
          </p:cNvSpPr>
          <p:nvPr>
            <p:ph type="body" sz="quarter" idx="11"/>
          </p:nvPr>
        </p:nvSpPr>
        <p:spPr/>
        <p:txBody>
          <a:bodyPr>
            <a:normAutofit/>
          </a:bodyPr>
          <a:lstStyle/>
          <a:p>
            <a:r>
              <a:rPr lang="en-US" dirty="0"/>
              <a:t>Riding the market for a year without exercising the right to terminate was “unacceptable and contrary to the spirit of the Bankruptcy Code” </a:t>
            </a:r>
          </a:p>
          <a:p>
            <a:r>
              <a:rPr lang="en-US" dirty="0"/>
              <a:t>A swap counterparty must act immediately or “fairly contemporaneous with the bankruptcy filing” </a:t>
            </a:r>
          </a:p>
          <a:p>
            <a:r>
              <a:rPr lang="en-US" dirty="0"/>
              <a:t>Metavante did not attempt to liquidate, terminate or accelerate the transaction under the Master Agreement; accordingly, Metavante waived its right to terminate </a:t>
            </a:r>
          </a:p>
          <a:p>
            <a:r>
              <a:rPr lang="en-US" dirty="0"/>
              <a:t>LBSF’s right to receive payment (plus interest) under an executory contract was protected by the automatic stay</a:t>
            </a:r>
          </a:p>
          <a:p>
            <a:pPr marL="0" indent="0">
              <a:buNone/>
            </a:pPr>
            <a:endParaRPr lang="en-US" dirty="0"/>
          </a:p>
        </p:txBody>
      </p:sp>
    </p:spTree>
    <p:extLst>
      <p:ext uri="{BB962C8B-B14F-4D97-AF65-F5344CB8AC3E}">
        <p14:creationId xmlns:p14="http://schemas.microsoft.com/office/powerpoint/2010/main" val="3892441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 Take-Aways, Part I</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24</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a:bodyPr>
          <a:lstStyle/>
          <a:p>
            <a:r>
              <a:rPr lang="en-US" dirty="0"/>
              <a:t>Act quickly to terminate </a:t>
            </a:r>
          </a:p>
          <a:p>
            <a:r>
              <a:rPr lang="en-US" dirty="0"/>
              <a:t>Document reason for delays  </a:t>
            </a:r>
          </a:p>
          <a:p>
            <a:r>
              <a:rPr lang="en-US" dirty="0"/>
              <a:t>Don’t advertise that you are waiting for market to improve your position  </a:t>
            </a:r>
          </a:p>
          <a:p>
            <a:r>
              <a:rPr lang="en-US" dirty="0"/>
              <a:t>Beware of default interest</a:t>
            </a:r>
          </a:p>
          <a:p>
            <a:r>
              <a:rPr lang="en-US" dirty="0"/>
              <a:t>Check which law governs - Note conflicts with English law</a:t>
            </a:r>
          </a:p>
          <a:p>
            <a:pPr lvl="1"/>
            <a:r>
              <a:rPr lang="en-US" sz="2000" dirty="0"/>
              <a:t>no </a:t>
            </a:r>
            <a:r>
              <a:rPr lang="en-US" sz="2000" u="sng" dirty="0"/>
              <a:t>court</a:t>
            </a:r>
            <a:r>
              <a:rPr lang="en-US" sz="2000" dirty="0"/>
              <a:t> case </a:t>
            </a:r>
            <a:r>
              <a:rPr lang="en-US" sz="2000" dirty="0" smtClean="0"/>
              <a:t>was brought </a:t>
            </a:r>
            <a:r>
              <a:rPr lang="en-US" sz="2000" dirty="0"/>
              <a:t>by Lehman seeking to enforce </a:t>
            </a:r>
            <a:r>
              <a:rPr lang="en-US" sz="2000" dirty="0" smtClean="0"/>
              <a:t>the same </a:t>
            </a:r>
            <a:r>
              <a:rPr lang="en-US" sz="2000" dirty="0"/>
              <a:t>rights under an ISDA governed by English law or in English law jurisdictions; consider trading under regimes of foreign jurisdictions that may be more friendly to non-defaulting parties</a:t>
            </a:r>
          </a:p>
          <a:p>
            <a:pPr marL="0" indent="0">
              <a:buNone/>
            </a:pPr>
            <a:endParaRPr lang="en-US" dirty="0"/>
          </a:p>
        </p:txBody>
      </p:sp>
    </p:spTree>
    <p:extLst>
      <p:ext uri="{BB962C8B-B14F-4D97-AF65-F5344CB8AC3E}">
        <p14:creationId xmlns:p14="http://schemas.microsoft.com/office/powerpoint/2010/main" val="1925219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Metavante: Take-Aways, Part II</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25</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lnSpcReduction="10000"/>
          </a:bodyPr>
          <a:lstStyle/>
          <a:p>
            <a:r>
              <a:rPr lang="en-US" dirty="0" smtClean="0"/>
              <a:t>Debtor alone is allowed to play the market before it decides whether to assume or reject an executory contract</a:t>
            </a:r>
          </a:p>
          <a:p>
            <a:pPr lvl="1"/>
            <a:r>
              <a:rPr lang="en-US" sz="2000" dirty="0" smtClean="0"/>
              <a:t>Bankruptcy Code Section 365(a)</a:t>
            </a:r>
          </a:p>
          <a:p>
            <a:r>
              <a:rPr lang="en-US" dirty="0" smtClean="0"/>
              <a:t>Consider negotiation of the schedules or drafting changes to the 2002 </a:t>
            </a:r>
            <a:r>
              <a:rPr lang="en-US" dirty="0" err="1" smtClean="0"/>
              <a:t>ISDA</a:t>
            </a:r>
            <a:r>
              <a:rPr lang="en-US" dirty="0" smtClean="0"/>
              <a:t> Form.  For example – </a:t>
            </a:r>
          </a:p>
          <a:p>
            <a:pPr lvl="1"/>
            <a:r>
              <a:rPr lang="en-US" sz="2000" dirty="0" smtClean="0"/>
              <a:t>No monetary obligation upon termination based upon a bankruptcy default</a:t>
            </a:r>
          </a:p>
          <a:p>
            <a:pPr lvl="1"/>
            <a:r>
              <a:rPr lang="en-US" sz="2000" dirty="0" smtClean="0"/>
              <a:t>Defined time period for invoking early termination</a:t>
            </a:r>
          </a:p>
          <a:p>
            <a:pPr lvl="1"/>
            <a:r>
              <a:rPr lang="en-US" sz="2000" dirty="0" smtClean="0"/>
              <a:t>Non-waiver clause</a:t>
            </a:r>
          </a:p>
          <a:p>
            <a:r>
              <a:rPr lang="en-US" dirty="0" smtClean="0"/>
              <a:t>Is netting available absent early termination</a:t>
            </a:r>
          </a:p>
          <a:p>
            <a:r>
              <a:rPr lang="en-US" dirty="0" smtClean="0"/>
              <a:t>Check contract terms</a:t>
            </a:r>
          </a:p>
          <a:p>
            <a:endParaRPr lang="en-US" dirty="0" smtClean="0"/>
          </a:p>
        </p:txBody>
      </p:sp>
    </p:spTree>
    <p:extLst>
      <p:ext uri="{BB962C8B-B14F-4D97-AF65-F5344CB8AC3E}">
        <p14:creationId xmlns:p14="http://schemas.microsoft.com/office/powerpoint/2010/main" val="1371958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Setoff / Netting Post-Petition: A Quick Primer</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26</a:t>
            </a:fld>
            <a:endParaRPr lang="en-US" dirty="0"/>
          </a:p>
        </p:txBody>
      </p:sp>
      <p:sp>
        <p:nvSpPr>
          <p:cNvPr id="4" name="Text Placeholder 3"/>
          <p:cNvSpPr>
            <a:spLocks noGrp="1"/>
          </p:cNvSpPr>
          <p:nvPr>
            <p:ph type="body" sz="quarter" idx="11"/>
          </p:nvPr>
        </p:nvSpPr>
        <p:spPr>
          <a:xfrm>
            <a:off x="457200" y="1371600"/>
            <a:ext cx="8229600" cy="4800600"/>
          </a:xfrm>
        </p:spPr>
        <p:txBody>
          <a:bodyPr>
            <a:normAutofit/>
          </a:bodyPr>
          <a:lstStyle/>
          <a:p>
            <a:pPr marL="0" indent="0">
              <a:buNone/>
            </a:pPr>
            <a:r>
              <a:rPr lang="en-US" dirty="0"/>
              <a:t>Section 553 of the Bankruptcy Code allows for the exercise of setoff rights -- “…this title does not affect any right of a creditor to offset a </a:t>
            </a:r>
            <a:r>
              <a:rPr lang="en-US" u="sng" dirty="0"/>
              <a:t>mutual</a:t>
            </a:r>
            <a:r>
              <a:rPr lang="en-US" dirty="0"/>
              <a:t> </a:t>
            </a:r>
            <a:r>
              <a:rPr lang="en-US" u="sng" dirty="0"/>
              <a:t>debt </a:t>
            </a:r>
            <a:r>
              <a:rPr lang="en-US" dirty="0"/>
              <a:t>owing by such creditor to the debtor that arose before the commencement of the case under this title against a claim of such creditor against the debtor that arose before the commencement of the case…” </a:t>
            </a:r>
          </a:p>
          <a:p>
            <a:r>
              <a:rPr lang="en-US" dirty="0"/>
              <a:t>Section 553 preserves otherwise available setoff rights and doesn’t create any new or additional setoff rights</a:t>
            </a:r>
          </a:p>
          <a:p>
            <a:r>
              <a:rPr lang="en-US" dirty="0"/>
              <a:t>A creditor, ordinarily, is still required to seek relief from the automatic stay to effectuate a setoff pursuant to Section 553</a:t>
            </a:r>
          </a:p>
          <a:p>
            <a:pPr marL="0" indent="0">
              <a:buNone/>
            </a:pPr>
            <a:endParaRPr lang="en-US" dirty="0"/>
          </a:p>
        </p:txBody>
      </p:sp>
    </p:spTree>
    <p:extLst>
      <p:ext uri="{BB962C8B-B14F-4D97-AF65-F5344CB8AC3E}">
        <p14:creationId xmlns:p14="http://schemas.microsoft.com/office/powerpoint/2010/main" val="466919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Setoff (or Netting) Requirements</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27</a:t>
            </a:fld>
            <a:endParaRPr lang="en-US" dirty="0"/>
          </a:p>
        </p:txBody>
      </p:sp>
      <p:sp>
        <p:nvSpPr>
          <p:cNvPr id="4" name="Text Placeholder 3"/>
          <p:cNvSpPr>
            <a:spLocks noGrp="1"/>
          </p:cNvSpPr>
          <p:nvPr>
            <p:ph type="body" sz="quarter" idx="11"/>
          </p:nvPr>
        </p:nvSpPr>
        <p:spPr>
          <a:xfrm>
            <a:off x="457200" y="1371600"/>
            <a:ext cx="8229600" cy="4800600"/>
          </a:xfrm>
        </p:spPr>
        <p:txBody>
          <a:bodyPr>
            <a:normAutofit/>
          </a:bodyPr>
          <a:lstStyle/>
          <a:p>
            <a:pPr marL="0" indent="0">
              <a:buNone/>
            </a:pPr>
            <a:r>
              <a:rPr lang="en-US" dirty="0"/>
              <a:t>Key requirements to effectuate a setoff pursuant to Section 553: </a:t>
            </a:r>
          </a:p>
          <a:p>
            <a:r>
              <a:rPr lang="en-US" dirty="0"/>
              <a:t>Mutual, bilateral obligations </a:t>
            </a:r>
          </a:p>
          <a:p>
            <a:r>
              <a:rPr lang="en-US" dirty="0"/>
              <a:t>Debts solely prepetition </a:t>
            </a:r>
            <a:r>
              <a:rPr lang="en-US" i="1" dirty="0"/>
              <a:t>or</a:t>
            </a:r>
            <a:r>
              <a:rPr lang="en-US" dirty="0"/>
              <a:t> solely post-petition </a:t>
            </a:r>
          </a:p>
          <a:p>
            <a:r>
              <a:rPr lang="en-US" dirty="0"/>
              <a:t>Claims are allowed and not disputed</a:t>
            </a:r>
          </a:p>
          <a:p>
            <a:pPr marL="0" indent="0">
              <a:buNone/>
            </a:pPr>
            <a:r>
              <a:rPr lang="en-US" dirty="0"/>
              <a:t>But we thought these requirements didn’t apply to set off rights exercised in connection with the termination or liquidation of a safe harbored contract?</a:t>
            </a:r>
          </a:p>
          <a:p>
            <a:r>
              <a:rPr lang="en-US" dirty="0"/>
              <a:t>How safe is the harbor?</a:t>
            </a:r>
          </a:p>
          <a:p>
            <a:r>
              <a:rPr lang="en-US" dirty="0"/>
              <a:t>How safe is the non-defaulting counterparty?</a:t>
            </a:r>
          </a:p>
          <a:p>
            <a:r>
              <a:rPr lang="en-US" dirty="0"/>
              <a:t>Here comes Lehman </a:t>
            </a:r>
            <a:r>
              <a:rPr lang="en-US" dirty="0" smtClean="0"/>
              <a:t>… again.</a:t>
            </a:r>
            <a:endParaRPr lang="en-US" dirty="0"/>
          </a:p>
          <a:p>
            <a:pPr marL="0" indent="0">
              <a:buNone/>
            </a:pPr>
            <a:endParaRPr lang="en-US" dirty="0"/>
          </a:p>
        </p:txBody>
      </p:sp>
    </p:spTree>
    <p:extLst>
      <p:ext uri="{BB962C8B-B14F-4D97-AF65-F5344CB8AC3E}">
        <p14:creationId xmlns:p14="http://schemas.microsoft.com/office/powerpoint/2010/main" val="609629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DAE877D5-D405-4427-BDEC-97CAD27CD9F9}" type="slidenum">
              <a:rPr lang="en-US" smtClean="0"/>
              <a:pPr/>
              <a:t>28</a:t>
            </a:fld>
            <a:endParaRPr lang="en-US" dirty="0"/>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143000" y="990600"/>
            <a:ext cx="6781800" cy="4273869"/>
          </a:xfrm>
        </p:spPr>
      </p:pic>
    </p:spTree>
    <p:extLst>
      <p:ext uri="{BB962C8B-B14F-4D97-AF65-F5344CB8AC3E}">
        <p14:creationId xmlns:p14="http://schemas.microsoft.com/office/powerpoint/2010/main" val="4162715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dirty="0" smtClean="0"/>
              <a:t>Swedbank</a:t>
            </a:r>
          </a:p>
        </p:txBody>
      </p:sp>
      <p:sp>
        <p:nvSpPr>
          <p:cNvPr id="4" name="Slide Number Placeholder 3"/>
          <p:cNvSpPr>
            <a:spLocks noGrp="1"/>
          </p:cNvSpPr>
          <p:nvPr>
            <p:ph type="sldNum" sz="quarter" idx="4"/>
          </p:nvPr>
        </p:nvSpPr>
        <p:spPr/>
        <p:txBody>
          <a:bodyPr/>
          <a:lstStyle/>
          <a:p>
            <a:pPr>
              <a:defRPr/>
            </a:pPr>
            <a:fld id="{39475C5E-351C-4BDE-9A15-542B4E50E00E}" type="slidenum">
              <a:rPr lang="en-US"/>
              <a:pPr>
                <a:defRPr/>
              </a:pPr>
              <a:t>29</a:t>
            </a:fld>
            <a:endParaRPr lang="en-US" dirty="0"/>
          </a:p>
        </p:txBody>
      </p:sp>
      <p:sp>
        <p:nvSpPr>
          <p:cNvPr id="4100" name="Rectangle 3"/>
          <p:cNvSpPr>
            <a:spLocks noGrp="1" noChangeArrowheads="1"/>
          </p:cNvSpPr>
          <p:nvPr>
            <p:ph type="body" sz="quarter" idx="11"/>
          </p:nvPr>
        </p:nvSpPr>
        <p:spPr/>
        <p:txBody>
          <a:bodyPr>
            <a:normAutofit/>
          </a:bodyPr>
          <a:lstStyle/>
          <a:p>
            <a:pPr marL="0" indent="0">
              <a:buNone/>
            </a:pPr>
            <a:r>
              <a:rPr lang="en-US" sz="2000" b="1" dirty="0" smtClean="0"/>
              <a:t>The Facts</a:t>
            </a:r>
          </a:p>
          <a:p>
            <a:pPr marL="342900" indent="-342900">
              <a:buFont typeface="Arial" panose="020B0604020202020204" pitchFamily="34" charset="0"/>
              <a:buChar char="•"/>
            </a:pPr>
            <a:r>
              <a:rPr lang="en-US" sz="2000" dirty="0" smtClean="0"/>
              <a:t>Swedbank and Lehman were parties to several ISDA agreements.  Each swap agreement provided that a bankruptcy filing would constitute an event of default.</a:t>
            </a:r>
          </a:p>
          <a:p>
            <a:pPr marL="342900" indent="-342900">
              <a:buFont typeface="Arial" panose="020B0604020202020204" pitchFamily="34" charset="0"/>
              <a:buChar char="•"/>
            </a:pPr>
            <a:r>
              <a:rPr lang="en-US" sz="2000" dirty="0" smtClean="0"/>
              <a:t>Lehman </a:t>
            </a:r>
            <a:r>
              <a:rPr lang="en-US" sz="2000" dirty="0"/>
              <a:t>also maintained a general deposit account with Swedbank in Sweden. </a:t>
            </a:r>
            <a:endParaRPr lang="en-US" sz="2000" dirty="0" smtClean="0"/>
          </a:p>
          <a:p>
            <a:pPr marL="342900" indent="-342900">
              <a:buFont typeface="Arial" panose="020B0604020202020204" pitchFamily="34" charset="0"/>
              <a:buChar char="•"/>
            </a:pPr>
            <a:r>
              <a:rPr lang="en-US" sz="2000" dirty="0" smtClean="0"/>
              <a:t>Upon </a:t>
            </a:r>
            <a:r>
              <a:rPr lang="en-US" sz="2000" dirty="0"/>
              <a:t>the bankruptcy filing, Swedbank put a freeze on the account. However, Lehman </a:t>
            </a:r>
            <a:r>
              <a:rPr lang="en-US" sz="2000" dirty="0" smtClean="0"/>
              <a:t>inadvertently deposited </a:t>
            </a:r>
            <a:r>
              <a:rPr lang="en-US" sz="2000" dirty="0"/>
              <a:t>approximately $11.7 million into the account </a:t>
            </a:r>
            <a:r>
              <a:rPr lang="en-US" sz="2000" dirty="0" smtClean="0"/>
              <a:t>post-petition.</a:t>
            </a:r>
            <a:endParaRPr lang="en-US" sz="2000" dirty="0"/>
          </a:p>
          <a:p>
            <a:pPr marL="342900" indent="-342900">
              <a:buFont typeface="Arial" panose="020B0604020202020204" pitchFamily="34" charset="0"/>
              <a:buChar char="•"/>
            </a:pPr>
            <a:r>
              <a:rPr lang="en-US" sz="2000" dirty="0"/>
              <a:t>Swedbank sought to setoff the post-petition deposits and the prepetition debt it was </a:t>
            </a:r>
            <a:r>
              <a:rPr lang="en-US" sz="2000" dirty="0" smtClean="0"/>
              <a:t>owed under the swaps.</a:t>
            </a:r>
          </a:p>
        </p:txBody>
      </p:sp>
    </p:spTree>
    <p:extLst>
      <p:ext uri="{BB962C8B-B14F-4D97-AF65-F5344CB8AC3E}">
        <p14:creationId xmlns:p14="http://schemas.microsoft.com/office/powerpoint/2010/main" val="333823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a:t>
            </a:fld>
            <a:endParaRPr lang="en-US" dirty="0"/>
          </a:p>
        </p:txBody>
      </p:sp>
      <p:sp>
        <p:nvSpPr>
          <p:cNvPr id="4" name="Text Placeholder 3"/>
          <p:cNvSpPr>
            <a:spLocks noGrp="1"/>
          </p:cNvSpPr>
          <p:nvPr>
            <p:ph type="body" sz="quarter" idx="11"/>
          </p:nvPr>
        </p:nvSpPr>
        <p:spPr/>
        <p:txBody>
          <a:bodyPr>
            <a:normAutofit/>
          </a:bodyPr>
          <a:lstStyle/>
          <a:p>
            <a:r>
              <a:rPr lang="en-US" dirty="0"/>
              <a:t>Bankruptcy Safe Harbor Provisions </a:t>
            </a:r>
            <a:r>
              <a:rPr lang="en-US" dirty="0" smtClean="0"/>
              <a:t>(background</a:t>
            </a:r>
            <a:r>
              <a:rPr lang="en-US" dirty="0"/>
              <a:t>)</a:t>
            </a:r>
          </a:p>
          <a:p>
            <a:pPr lvl="1"/>
            <a:r>
              <a:rPr lang="en-US" sz="2000" dirty="0"/>
              <a:t>Key provisions of the Bankruptcy Code</a:t>
            </a:r>
          </a:p>
          <a:p>
            <a:pPr lvl="1"/>
            <a:r>
              <a:rPr lang="en-US" sz="2000" dirty="0"/>
              <a:t>Types of parties and transactions covered </a:t>
            </a:r>
          </a:p>
          <a:p>
            <a:r>
              <a:rPr lang="en-US" dirty="0"/>
              <a:t>Conflicts Between the Bankruptcy Code, Contract Language  and </a:t>
            </a:r>
            <a:r>
              <a:rPr lang="en-US" dirty="0" smtClean="0"/>
              <a:t>Cases (Lehman’s Legacy)</a:t>
            </a:r>
          </a:p>
          <a:p>
            <a:pPr lvl="1"/>
            <a:r>
              <a:rPr lang="en-US" sz="2000" b="1" dirty="0"/>
              <a:t>Limits on early termination and limits on non-defaulting party’s </a:t>
            </a:r>
            <a:r>
              <a:rPr lang="en-US" sz="2000" b="1" dirty="0" smtClean="0"/>
              <a:t>rights </a:t>
            </a:r>
            <a:r>
              <a:rPr lang="en-US" sz="2000" b="1" dirty="0"/>
              <a:t>under ISDA 2(a)(iii)</a:t>
            </a:r>
            <a:r>
              <a:rPr lang="en-US" sz="2000" dirty="0"/>
              <a:t> – in the US!: </a:t>
            </a:r>
            <a:r>
              <a:rPr lang="en-US" sz="2000" u="sng" dirty="0"/>
              <a:t>Metavante</a:t>
            </a:r>
            <a:r>
              <a:rPr lang="en-US" sz="2000" dirty="0"/>
              <a:t> (2009)</a:t>
            </a:r>
          </a:p>
          <a:p>
            <a:pPr lvl="1"/>
            <a:r>
              <a:rPr lang="en-US" sz="2000" b="1" dirty="0"/>
              <a:t>Set-off</a:t>
            </a:r>
            <a:r>
              <a:rPr lang="en-US" sz="2000" dirty="0"/>
              <a:t>: </a:t>
            </a:r>
            <a:r>
              <a:rPr lang="en-US" sz="2000" u="sng" dirty="0"/>
              <a:t>Swedbank</a:t>
            </a:r>
            <a:r>
              <a:rPr lang="en-US" sz="2000" dirty="0"/>
              <a:t> (2010), </a:t>
            </a:r>
            <a:r>
              <a:rPr lang="en-US" sz="2000" u="sng" dirty="0"/>
              <a:t>UBS</a:t>
            </a:r>
            <a:r>
              <a:rPr lang="en-US" sz="2000" dirty="0"/>
              <a:t> (2011), </a:t>
            </a:r>
            <a:r>
              <a:rPr lang="en-US" sz="2000" u="sng" dirty="0"/>
              <a:t>American Home</a:t>
            </a:r>
            <a:r>
              <a:rPr lang="en-US" sz="2000" dirty="0"/>
              <a:t> (2013), </a:t>
            </a:r>
            <a:r>
              <a:rPr lang="en-US" sz="2000" u="sng" dirty="0"/>
              <a:t>Arcapita</a:t>
            </a:r>
            <a:r>
              <a:rPr lang="en-US" sz="2000" dirty="0"/>
              <a:t> (2014) </a:t>
            </a:r>
          </a:p>
          <a:p>
            <a:endParaRPr lang="en-US" dirty="0"/>
          </a:p>
          <a:p>
            <a:endParaRPr lang="en-US" dirty="0"/>
          </a:p>
        </p:txBody>
      </p:sp>
    </p:spTree>
    <p:extLst>
      <p:ext uri="{BB962C8B-B14F-4D97-AF65-F5344CB8AC3E}">
        <p14:creationId xmlns:p14="http://schemas.microsoft.com/office/powerpoint/2010/main" val="1579134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dirty="0" smtClean="0"/>
              <a:t>Swedbank (cont’d)</a:t>
            </a:r>
          </a:p>
        </p:txBody>
      </p:sp>
      <p:sp>
        <p:nvSpPr>
          <p:cNvPr id="4" name="Slide Number Placeholder 3"/>
          <p:cNvSpPr>
            <a:spLocks noGrp="1"/>
          </p:cNvSpPr>
          <p:nvPr>
            <p:ph type="sldNum" sz="quarter" idx="4"/>
          </p:nvPr>
        </p:nvSpPr>
        <p:spPr/>
        <p:txBody>
          <a:bodyPr/>
          <a:lstStyle/>
          <a:p>
            <a:pPr>
              <a:defRPr/>
            </a:pPr>
            <a:fld id="{39475C5E-351C-4BDE-9A15-542B4E50E00E}" type="slidenum">
              <a:rPr lang="en-US"/>
              <a:pPr>
                <a:defRPr/>
              </a:pPr>
              <a:t>30</a:t>
            </a:fld>
            <a:endParaRPr lang="en-US" dirty="0"/>
          </a:p>
        </p:txBody>
      </p:sp>
      <p:sp>
        <p:nvSpPr>
          <p:cNvPr id="4100" name="Rectangle 3"/>
          <p:cNvSpPr>
            <a:spLocks noGrp="1" noChangeArrowheads="1"/>
          </p:cNvSpPr>
          <p:nvPr>
            <p:ph type="body" sz="quarter" idx="11"/>
          </p:nvPr>
        </p:nvSpPr>
        <p:spPr/>
        <p:txBody>
          <a:bodyPr>
            <a:normAutofit/>
          </a:bodyPr>
          <a:lstStyle/>
          <a:p>
            <a:pPr marL="0" indent="0">
              <a:buNone/>
            </a:pPr>
            <a:r>
              <a:rPr lang="en-US" sz="2000" b="1" dirty="0" smtClean="0"/>
              <a:t>The Court’s Decision:</a:t>
            </a:r>
          </a:p>
          <a:p>
            <a:pPr marL="342900" indent="-342900">
              <a:buFont typeface="Arial" panose="020B0604020202020204" pitchFamily="34" charset="0"/>
              <a:buChar char="•"/>
            </a:pPr>
            <a:r>
              <a:rPr lang="en-US" sz="2000" dirty="0" smtClean="0"/>
              <a:t>Mutuality of the debt is required to effectuate a setoff and there is no contractual exception</a:t>
            </a:r>
          </a:p>
          <a:p>
            <a:pPr marL="342900" indent="-342900">
              <a:buFont typeface="Arial" panose="020B0604020202020204" pitchFamily="34" charset="0"/>
              <a:buChar char="•"/>
            </a:pPr>
            <a:r>
              <a:rPr lang="en-US" sz="2000" dirty="0" smtClean="0"/>
              <a:t>The Safe Harbor provisions do no provide an exception to the mutuality requirement</a:t>
            </a:r>
          </a:p>
          <a:p>
            <a:pPr marL="342900" indent="-342900">
              <a:buFont typeface="Arial" panose="020B0604020202020204" pitchFamily="34" charset="0"/>
              <a:buChar char="•"/>
            </a:pPr>
            <a:r>
              <a:rPr lang="en-US" sz="2000" dirty="0" smtClean="0"/>
              <a:t>A Safe Harbor exception that permits a setoff despite no mutuality would provide swap participants with “super-priority status” – which was not intended by Congress</a:t>
            </a:r>
          </a:p>
          <a:p>
            <a:pPr marL="342900" indent="-342900">
              <a:buFont typeface="Arial" panose="020B0604020202020204" pitchFamily="34" charset="0"/>
              <a:buChar char="•"/>
            </a:pPr>
            <a:r>
              <a:rPr lang="en-US" sz="2000" dirty="0" smtClean="0"/>
              <a:t>Bankruptcy Court’s decision was affirmed by the District Court</a:t>
            </a:r>
          </a:p>
        </p:txBody>
      </p:sp>
    </p:spTree>
    <p:extLst>
      <p:ext uri="{BB962C8B-B14F-4D97-AF65-F5344CB8AC3E}">
        <p14:creationId xmlns:p14="http://schemas.microsoft.com/office/powerpoint/2010/main" val="708834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dirty="0" smtClean="0"/>
              <a:t>Swedbank (cont’d)</a:t>
            </a:r>
          </a:p>
        </p:txBody>
      </p:sp>
      <p:sp>
        <p:nvSpPr>
          <p:cNvPr id="4" name="Slide Number Placeholder 3"/>
          <p:cNvSpPr>
            <a:spLocks noGrp="1"/>
          </p:cNvSpPr>
          <p:nvPr>
            <p:ph type="sldNum" sz="quarter" idx="4"/>
          </p:nvPr>
        </p:nvSpPr>
        <p:spPr/>
        <p:txBody>
          <a:bodyPr/>
          <a:lstStyle/>
          <a:p>
            <a:pPr>
              <a:defRPr/>
            </a:pPr>
            <a:fld id="{39475C5E-351C-4BDE-9A15-542B4E50E00E}" type="slidenum">
              <a:rPr lang="en-US"/>
              <a:pPr>
                <a:defRPr/>
              </a:pPr>
              <a:t>31</a:t>
            </a:fld>
            <a:endParaRPr lang="en-US" dirty="0"/>
          </a:p>
        </p:txBody>
      </p:sp>
      <p:sp>
        <p:nvSpPr>
          <p:cNvPr id="4100" name="Rectangle 3"/>
          <p:cNvSpPr>
            <a:spLocks noGrp="1" noChangeArrowheads="1"/>
          </p:cNvSpPr>
          <p:nvPr>
            <p:ph type="body" sz="quarter" idx="11"/>
          </p:nvPr>
        </p:nvSpPr>
        <p:spPr/>
        <p:txBody>
          <a:bodyPr>
            <a:normAutofit/>
          </a:bodyPr>
          <a:lstStyle/>
          <a:p>
            <a:pPr marL="0" indent="0">
              <a:buNone/>
            </a:pPr>
            <a:r>
              <a:rPr lang="en-US" sz="2000" b="1" dirty="0" smtClean="0"/>
              <a:t>Take-aways:</a:t>
            </a:r>
          </a:p>
          <a:p>
            <a:pPr marL="342900" indent="-342900">
              <a:buFont typeface="Arial" panose="020B0604020202020204" pitchFamily="34" charset="0"/>
              <a:buChar char="•"/>
            </a:pPr>
            <a:r>
              <a:rPr lang="en-US" sz="2000" dirty="0" smtClean="0"/>
              <a:t>Again – bad facts make bad law (and easy to understand why Lehman chose to fight this set-off battle in Court)</a:t>
            </a:r>
          </a:p>
          <a:p>
            <a:pPr marL="342900" indent="-342900">
              <a:buFont typeface="Arial" panose="020B0604020202020204" pitchFamily="34" charset="0"/>
              <a:buChar char="•"/>
            </a:pPr>
            <a:r>
              <a:rPr lang="en-US" sz="2000" dirty="0" smtClean="0"/>
              <a:t>Pre-petition and post-petition debtor are distinct and separate entities</a:t>
            </a:r>
          </a:p>
          <a:p>
            <a:pPr marL="342900" indent="-342900">
              <a:buFont typeface="Arial" panose="020B0604020202020204" pitchFamily="34" charset="0"/>
              <a:buChar char="•"/>
            </a:pPr>
            <a:r>
              <a:rPr lang="en-US" sz="2000" dirty="0" smtClean="0"/>
              <a:t>Appears to conflict with plain meaning of Safe Harbor provisions which say the contractual right to liquidate or terminate under a safe harbored contract shall not be stayed, avoided, or otherwise limited by any provision of the Bankruptcy Code</a:t>
            </a:r>
          </a:p>
        </p:txBody>
      </p:sp>
    </p:spTree>
    <p:extLst>
      <p:ext uri="{BB962C8B-B14F-4D97-AF65-F5344CB8AC3E}">
        <p14:creationId xmlns:p14="http://schemas.microsoft.com/office/powerpoint/2010/main" val="2038262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dirty="0" smtClean="0"/>
              <a:t>UBS: No Mutuality of Parties/ No Set -off</a:t>
            </a:r>
          </a:p>
        </p:txBody>
      </p:sp>
      <p:sp>
        <p:nvSpPr>
          <p:cNvPr id="4" name="Slide Number Placeholder 3"/>
          <p:cNvSpPr>
            <a:spLocks noGrp="1"/>
          </p:cNvSpPr>
          <p:nvPr>
            <p:ph type="sldNum" sz="quarter" idx="4"/>
          </p:nvPr>
        </p:nvSpPr>
        <p:spPr/>
        <p:txBody>
          <a:bodyPr/>
          <a:lstStyle/>
          <a:p>
            <a:pPr>
              <a:defRPr/>
            </a:pPr>
            <a:fld id="{39475C5E-351C-4BDE-9A15-542B4E50E00E}" type="slidenum">
              <a:rPr lang="en-US"/>
              <a:pPr>
                <a:defRPr/>
              </a:pPr>
              <a:t>32</a:t>
            </a:fld>
            <a:endParaRPr lang="en-US" dirty="0"/>
          </a:p>
        </p:txBody>
      </p:sp>
      <p:sp>
        <p:nvSpPr>
          <p:cNvPr id="4100" name="Rectangle 3"/>
          <p:cNvSpPr>
            <a:spLocks noGrp="1" noChangeArrowheads="1"/>
          </p:cNvSpPr>
          <p:nvPr>
            <p:ph type="body" sz="quarter" idx="11"/>
          </p:nvPr>
        </p:nvSpPr>
        <p:spPr/>
        <p:txBody>
          <a:bodyPr>
            <a:normAutofit/>
          </a:bodyPr>
          <a:lstStyle/>
          <a:p>
            <a:pPr marL="0" indent="0">
              <a:buNone/>
            </a:pPr>
            <a:r>
              <a:rPr lang="en-US" sz="2000" b="1" dirty="0" smtClean="0"/>
              <a:t>The Facts:</a:t>
            </a:r>
          </a:p>
          <a:p>
            <a:pPr marL="342900" indent="-342900">
              <a:buFont typeface="Arial" panose="020B0604020202020204" pitchFamily="34" charset="0"/>
              <a:buChar char="•"/>
            </a:pPr>
            <a:r>
              <a:rPr lang="en-US" sz="2000" dirty="0"/>
              <a:t>UBS and Lehman </a:t>
            </a:r>
            <a:r>
              <a:rPr lang="en-US" sz="2000" dirty="0" smtClean="0"/>
              <a:t>Brothers, Inc. were </a:t>
            </a:r>
            <a:r>
              <a:rPr lang="en-US" sz="2000" dirty="0"/>
              <a:t>parties to a pre-petition </a:t>
            </a:r>
            <a:r>
              <a:rPr lang="en-US" sz="2000" dirty="0" smtClean="0"/>
              <a:t>swap</a:t>
            </a:r>
          </a:p>
          <a:p>
            <a:pPr lvl="1" indent="-342900">
              <a:buFont typeface="Arial" panose="020B0604020202020204" pitchFamily="34" charset="0"/>
              <a:buChar char="‒"/>
            </a:pPr>
            <a:r>
              <a:rPr lang="en-US" sz="2000" dirty="0" smtClean="0"/>
              <a:t>non-defaulting </a:t>
            </a:r>
            <a:r>
              <a:rPr lang="en-US" sz="2000" dirty="0"/>
              <a:t>party could effectuate a setoff against the defaulting party’s  affiliates (a triangular setoff</a:t>
            </a:r>
            <a:r>
              <a:rPr lang="en-US" sz="2000" dirty="0" smtClean="0"/>
              <a:t>) – although referenced, the affiliates didn’t sign the relevant agreement</a:t>
            </a:r>
          </a:p>
          <a:p>
            <a:pPr marL="342900" indent="-342900">
              <a:buFont typeface="Arial" panose="020B0604020202020204" pitchFamily="34" charset="0"/>
              <a:buChar char="•"/>
            </a:pPr>
            <a:r>
              <a:rPr lang="en-US" sz="2000" dirty="0" smtClean="0"/>
              <a:t>LBI was placed in liquidation pursuant to the Securities Investors Protection Act; proceedings administered by the Bankruptcy Court.</a:t>
            </a:r>
          </a:p>
          <a:p>
            <a:pPr marL="342900" indent="-342900">
              <a:buFont typeface="Arial" panose="020B0604020202020204" pitchFamily="34" charset="0"/>
              <a:buChar char="•"/>
            </a:pPr>
            <a:r>
              <a:rPr lang="en-US" sz="2000" dirty="0" smtClean="0"/>
              <a:t>UBS </a:t>
            </a:r>
            <a:r>
              <a:rPr lang="en-US" sz="2000" dirty="0"/>
              <a:t>withheld $23 million on account of the triangular </a:t>
            </a:r>
            <a:r>
              <a:rPr lang="en-US" sz="2000" dirty="0" smtClean="0"/>
              <a:t>setoff</a:t>
            </a:r>
            <a:endParaRPr lang="en-US" sz="2000" dirty="0"/>
          </a:p>
          <a:p>
            <a:pPr marL="342900" indent="-342900">
              <a:buFont typeface="Arial" panose="020B0604020202020204" pitchFamily="34" charset="0"/>
              <a:buChar char="•"/>
            </a:pPr>
            <a:r>
              <a:rPr lang="en-US" sz="2000" dirty="0"/>
              <a:t>Lehman filed a motion seeking to enforce the automatic stay against </a:t>
            </a:r>
            <a:r>
              <a:rPr lang="en-US" sz="2000" dirty="0" smtClean="0"/>
              <a:t>UBS and compel payment of the amount withheld. </a:t>
            </a:r>
            <a:endParaRPr lang="en-US" sz="2000" dirty="0"/>
          </a:p>
          <a:p>
            <a:pPr marL="342900" indent="-342900">
              <a:buFont typeface="Arial" panose="020B0604020202020204" pitchFamily="34" charset="0"/>
              <a:buChar char="•"/>
            </a:pPr>
            <a:endParaRPr lang="en-US" sz="2000" dirty="0"/>
          </a:p>
          <a:p>
            <a:pPr marL="971550" lvl="2" indent="-3429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699999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eaLnBrk="1" hangingPunct="1"/>
            <a:r>
              <a:rPr lang="en-US" dirty="0" smtClean="0"/>
              <a:t>UBS and Set-off (cont’d)</a:t>
            </a:r>
          </a:p>
        </p:txBody>
      </p:sp>
      <p:sp>
        <p:nvSpPr>
          <p:cNvPr id="4" name="Slide Number Placeholder 3"/>
          <p:cNvSpPr>
            <a:spLocks noGrp="1"/>
          </p:cNvSpPr>
          <p:nvPr>
            <p:ph type="sldNum" sz="quarter" idx="4"/>
          </p:nvPr>
        </p:nvSpPr>
        <p:spPr/>
        <p:txBody>
          <a:bodyPr/>
          <a:lstStyle/>
          <a:p>
            <a:pPr>
              <a:defRPr/>
            </a:pPr>
            <a:fld id="{39475C5E-351C-4BDE-9A15-542B4E50E00E}" type="slidenum">
              <a:rPr lang="en-US"/>
              <a:pPr>
                <a:defRPr/>
              </a:pPr>
              <a:t>33</a:t>
            </a:fld>
            <a:endParaRPr lang="en-US" dirty="0"/>
          </a:p>
        </p:txBody>
      </p:sp>
      <p:sp>
        <p:nvSpPr>
          <p:cNvPr id="4100" name="Rectangle 3"/>
          <p:cNvSpPr>
            <a:spLocks noGrp="1" noChangeArrowheads="1"/>
          </p:cNvSpPr>
          <p:nvPr>
            <p:ph type="body" sz="quarter" idx="11"/>
          </p:nvPr>
        </p:nvSpPr>
        <p:spPr>
          <a:xfrm>
            <a:off x="457200" y="1371600"/>
            <a:ext cx="8229600" cy="4648200"/>
          </a:xfrm>
        </p:spPr>
        <p:txBody>
          <a:bodyPr>
            <a:normAutofit fontScale="92500" lnSpcReduction="10000"/>
          </a:bodyPr>
          <a:lstStyle/>
          <a:p>
            <a:pPr marL="0" indent="0">
              <a:buNone/>
            </a:pPr>
            <a:r>
              <a:rPr lang="en-US" sz="2000" b="1" dirty="0" smtClean="0"/>
              <a:t>UBS’s Position:</a:t>
            </a:r>
          </a:p>
          <a:p>
            <a:pPr marL="342900" indent="-342900">
              <a:buFont typeface="Arial" panose="020B0604020202020204" pitchFamily="34" charset="0"/>
              <a:buChar char="•"/>
            </a:pPr>
            <a:r>
              <a:rPr lang="en-US" sz="2000" dirty="0" smtClean="0"/>
              <a:t>Contractual right to effectuate triangular setoff was permitted pursuant to the Safe Harbor provisions, as a contractual right involving the termination and liquidation of a swap agreement (which would be permitted if not for the bankruptcy filing)</a:t>
            </a:r>
          </a:p>
          <a:p>
            <a:pPr marL="0" indent="0" algn="ctr">
              <a:buNone/>
            </a:pPr>
            <a:r>
              <a:rPr lang="en-US" sz="2000" i="1" dirty="0" smtClean="0"/>
              <a:t>Sounds Reasonable, but…</a:t>
            </a:r>
          </a:p>
          <a:p>
            <a:pPr marL="0" indent="0">
              <a:buNone/>
            </a:pPr>
            <a:r>
              <a:rPr lang="en-US" sz="2000" b="1" dirty="0" smtClean="0"/>
              <a:t>Court’s Decision:</a:t>
            </a:r>
            <a:endParaRPr lang="en-US" sz="2000" b="1" dirty="0"/>
          </a:p>
          <a:p>
            <a:r>
              <a:rPr lang="en-US" sz="2000" dirty="0" smtClean="0"/>
              <a:t>Relied on Delaware Bankruptcy Court 2009 decision in In re SemCrude</a:t>
            </a:r>
          </a:p>
          <a:p>
            <a:r>
              <a:rPr lang="en-US" sz="2000" dirty="0" smtClean="0"/>
              <a:t>Under state law, contractual triangular setoff is valid and enforceable but not in a bankruptcy proceeding</a:t>
            </a:r>
          </a:p>
          <a:p>
            <a:r>
              <a:rPr lang="en-US" sz="2000" dirty="0" smtClean="0"/>
              <a:t>Upon bankruptcy, triangular setoff is not permitted because it lacks mutuality</a:t>
            </a:r>
          </a:p>
          <a:p>
            <a:pPr lvl="1"/>
            <a:r>
              <a:rPr lang="en-US" sz="1700" dirty="0" smtClean="0"/>
              <a:t>Contractual language cannot fix the mutuality problem</a:t>
            </a:r>
          </a:p>
          <a:p>
            <a:pPr lvl="1"/>
            <a:r>
              <a:rPr lang="en-US" sz="1700" dirty="0" smtClean="0"/>
              <a:t>The Safe Harbor provisions do not alter this result – mutuality is an independent requirement under Section 553 </a:t>
            </a:r>
            <a:endParaRPr lang="en-US" sz="1700" dirty="0"/>
          </a:p>
          <a:p>
            <a:pPr marL="342900" indent="-342900">
              <a:buFont typeface="Arial" panose="020B0604020202020204" pitchFamily="34" charset="0"/>
              <a:buChar char="•"/>
            </a:pPr>
            <a:endParaRPr lang="en-US" sz="2000" dirty="0"/>
          </a:p>
          <a:p>
            <a:pPr marL="971550" lvl="2" indent="-34290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191802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UBS: SemCrude Precedent</a:t>
            </a:r>
          </a:p>
        </p:txBody>
      </p:sp>
      <p:sp>
        <p:nvSpPr>
          <p:cNvPr id="4" name="Slide Number Placeholder 3"/>
          <p:cNvSpPr>
            <a:spLocks noGrp="1"/>
          </p:cNvSpPr>
          <p:nvPr>
            <p:ph type="sldNum" sz="quarter" idx="4"/>
          </p:nvPr>
        </p:nvSpPr>
        <p:spPr/>
        <p:txBody>
          <a:bodyPr/>
          <a:lstStyle/>
          <a:p>
            <a:fld id="{39475C5E-351C-4BDE-9A15-542B4E50E00E}" type="slidenum">
              <a:rPr lang="en-US" smtClean="0"/>
              <a:pPr/>
              <a:t>34</a:t>
            </a:fld>
            <a:endParaRPr lang="en-US" dirty="0"/>
          </a:p>
        </p:txBody>
      </p:sp>
      <p:sp>
        <p:nvSpPr>
          <p:cNvPr id="4100" name="Rectangle 3"/>
          <p:cNvSpPr>
            <a:spLocks noGrp="1" noChangeArrowheads="1"/>
          </p:cNvSpPr>
          <p:nvPr>
            <p:ph type="body" sz="quarter" idx="11"/>
          </p:nvPr>
        </p:nvSpPr>
        <p:spPr>
          <a:xfrm>
            <a:off x="381000" y="1371600"/>
            <a:ext cx="8458200" cy="4648200"/>
          </a:xfrm>
        </p:spPr>
        <p:txBody>
          <a:bodyPr>
            <a:normAutofit/>
          </a:bodyPr>
          <a:lstStyle/>
          <a:p>
            <a:r>
              <a:rPr lang="en-US" sz="2000" dirty="0" smtClean="0"/>
              <a:t>SemCrude, decided by the Delaware Bankruptcy Court, involved very similar facts to UBS, where the Debtor and its affiliates operated different business lines providing goods and services to the energy industry.</a:t>
            </a:r>
          </a:p>
          <a:p>
            <a:r>
              <a:rPr lang="en-US" sz="2000" dirty="0" smtClean="0"/>
              <a:t>In </a:t>
            </a:r>
            <a:r>
              <a:rPr lang="en-US" sz="2000" dirty="0"/>
              <a:t>SemCrude, Chevron argued that it had a contractual right to assert a triangular setoff. </a:t>
            </a:r>
          </a:p>
          <a:p>
            <a:r>
              <a:rPr lang="en-US" sz="2000" dirty="0"/>
              <a:t>The SemCrude court found that there is no contract exception to the mutuality requirement of Section 553.</a:t>
            </a:r>
          </a:p>
          <a:p>
            <a:r>
              <a:rPr lang="en-US" sz="2000" dirty="0"/>
              <a:t>However, Chevron did not raise the Safe Harbor argument until its motion for reconsideration.  Because it did not raise the argument in its initial motion, the </a:t>
            </a:r>
            <a:r>
              <a:rPr lang="en-US" sz="2000" dirty="0" smtClean="0"/>
              <a:t>Bankruptcy </a:t>
            </a:r>
            <a:r>
              <a:rPr lang="en-US" sz="2000" dirty="0"/>
              <a:t>Court refused to consider the argument.</a:t>
            </a:r>
          </a:p>
          <a:p>
            <a:r>
              <a:rPr lang="en-US" sz="2000" dirty="0"/>
              <a:t>So why is SemCrude cited so often in the context of attempts to enforce cross-affiliate setoff rights in a safe harbored contract?</a:t>
            </a:r>
          </a:p>
          <a:p>
            <a:endParaRPr lang="en-US" dirty="0" smtClean="0"/>
          </a:p>
        </p:txBody>
      </p:sp>
    </p:spTree>
    <p:extLst>
      <p:ext uri="{BB962C8B-B14F-4D97-AF65-F5344CB8AC3E}">
        <p14:creationId xmlns:p14="http://schemas.microsoft.com/office/powerpoint/2010/main" val="19745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UBS: Take Aways</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35</a:t>
            </a:fld>
            <a:endParaRPr lang="en-US" dirty="0"/>
          </a:p>
        </p:txBody>
      </p:sp>
      <p:sp>
        <p:nvSpPr>
          <p:cNvPr id="4" name="Text Placeholder 3"/>
          <p:cNvSpPr>
            <a:spLocks noGrp="1"/>
          </p:cNvSpPr>
          <p:nvPr>
            <p:ph type="body" sz="quarter" idx="11"/>
          </p:nvPr>
        </p:nvSpPr>
        <p:spPr/>
        <p:txBody>
          <a:bodyPr/>
          <a:lstStyle/>
          <a:p>
            <a:pPr marL="0" indent="0">
              <a:buNone/>
            </a:pPr>
            <a:r>
              <a:rPr lang="en-US" dirty="0"/>
              <a:t>Set-off in  bankruptcy requires the same </a:t>
            </a:r>
            <a:r>
              <a:rPr lang="en-US" u="sng" dirty="0"/>
              <a:t>parties</a:t>
            </a:r>
            <a:r>
              <a:rPr lang="en-US" dirty="0"/>
              <a:t> (mutuality) on both sides of the transaction </a:t>
            </a:r>
          </a:p>
          <a:p>
            <a:pPr marL="0" indent="0">
              <a:buNone/>
            </a:pPr>
            <a:r>
              <a:rPr lang="en-US" dirty="0"/>
              <a:t>Hard to reconcile why the Safe Harbor provisions do not change the analysis </a:t>
            </a:r>
          </a:p>
          <a:p>
            <a:r>
              <a:rPr lang="en-US" sz="2000" dirty="0"/>
              <a:t>Sections 560 and 561 of the Bankruptcy Code specifically says that the setoff right is not to be “limited by any provision of the Bankruptcy Code.” </a:t>
            </a:r>
          </a:p>
          <a:p>
            <a:pPr marL="0" indent="0">
              <a:buNone/>
            </a:pPr>
            <a:r>
              <a:rPr lang="en-US" dirty="0"/>
              <a:t>UBS decision might be limited to cases where the affiliates were not signatories to swap agreement</a:t>
            </a:r>
          </a:p>
          <a:p>
            <a:endParaRPr lang="en-US" dirty="0"/>
          </a:p>
        </p:txBody>
      </p:sp>
    </p:spTree>
    <p:extLst>
      <p:ext uri="{BB962C8B-B14F-4D97-AF65-F5344CB8AC3E}">
        <p14:creationId xmlns:p14="http://schemas.microsoft.com/office/powerpoint/2010/main" val="3327267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American Home Mortgage Holdings (not Lehman but its Evil Child)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36</a:t>
            </a:fld>
            <a:endParaRPr lang="en-US" dirty="0"/>
          </a:p>
        </p:txBody>
      </p:sp>
      <p:sp>
        <p:nvSpPr>
          <p:cNvPr id="4" name="Text Placeholder 3"/>
          <p:cNvSpPr>
            <a:spLocks noGrp="1"/>
          </p:cNvSpPr>
          <p:nvPr>
            <p:ph type="body" sz="quarter" idx="11"/>
          </p:nvPr>
        </p:nvSpPr>
        <p:spPr/>
        <p:txBody>
          <a:bodyPr>
            <a:normAutofit/>
          </a:bodyPr>
          <a:lstStyle/>
          <a:p>
            <a:pPr marL="0" indent="0">
              <a:buNone/>
            </a:pPr>
            <a:r>
              <a:rPr lang="en-US" b="1" dirty="0"/>
              <a:t>The Facts:  </a:t>
            </a:r>
          </a:p>
          <a:p>
            <a:pPr marL="0" indent="0">
              <a:buNone/>
            </a:pPr>
            <a:r>
              <a:rPr lang="en-US" dirty="0"/>
              <a:t>AHM entered into a swap agreement with Barclays Capital and a repurchase agreement with Barclays Bank PLC </a:t>
            </a:r>
          </a:p>
          <a:p>
            <a:r>
              <a:rPr lang="en-US" dirty="0"/>
              <a:t>Broad cross-affiliate setoff provision: in event of default, Barclays Capital could effectuate triangular setoff with the Debtor’s obligation to Barclays Bank PLC </a:t>
            </a:r>
          </a:p>
          <a:p>
            <a:r>
              <a:rPr lang="en-US" dirty="0"/>
              <a:t>AHM filed for bankruptcy in Delaware; Barclays terminated and effectuated  triangular setoff </a:t>
            </a:r>
          </a:p>
        </p:txBody>
      </p:sp>
    </p:spTree>
    <p:extLst>
      <p:ext uri="{BB962C8B-B14F-4D97-AF65-F5344CB8AC3E}">
        <p14:creationId xmlns:p14="http://schemas.microsoft.com/office/powerpoint/2010/main" val="249162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American Home Mortgage Holdings (not Lehman but its Evil Child)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37</a:t>
            </a:fld>
            <a:endParaRPr lang="en-US" dirty="0"/>
          </a:p>
        </p:txBody>
      </p:sp>
      <p:sp>
        <p:nvSpPr>
          <p:cNvPr id="4" name="Text Placeholder 3"/>
          <p:cNvSpPr>
            <a:spLocks noGrp="1"/>
          </p:cNvSpPr>
          <p:nvPr>
            <p:ph type="body" sz="quarter" idx="11"/>
          </p:nvPr>
        </p:nvSpPr>
        <p:spPr/>
        <p:txBody>
          <a:bodyPr>
            <a:normAutofit/>
          </a:bodyPr>
          <a:lstStyle/>
          <a:p>
            <a:r>
              <a:rPr lang="en-US" dirty="0"/>
              <a:t>Debtors’ trustee filed adversary proceeding seeking a declaratory judgment that the setoff was impermissible and to recover the funds subject to the setoff. </a:t>
            </a:r>
          </a:p>
          <a:p>
            <a:r>
              <a:rPr lang="en-US" dirty="0"/>
              <a:t>Barclays moved to dismiss arguing the setoff was permitted under the Safe Harbor provisions of the Bankruptcy Code.  </a:t>
            </a:r>
          </a:p>
        </p:txBody>
      </p:sp>
    </p:spTree>
    <p:extLst>
      <p:ext uri="{BB962C8B-B14F-4D97-AF65-F5344CB8AC3E}">
        <p14:creationId xmlns:p14="http://schemas.microsoft.com/office/powerpoint/2010/main" val="3071520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American Home Mortgage: Court Decision</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38</a:t>
            </a:fld>
            <a:endParaRPr lang="en-US" dirty="0"/>
          </a:p>
        </p:txBody>
      </p:sp>
      <p:sp>
        <p:nvSpPr>
          <p:cNvPr id="4" name="Text Placeholder 3"/>
          <p:cNvSpPr>
            <a:spLocks noGrp="1"/>
          </p:cNvSpPr>
          <p:nvPr>
            <p:ph type="body" sz="quarter" idx="11"/>
          </p:nvPr>
        </p:nvSpPr>
        <p:spPr/>
        <p:txBody>
          <a:bodyPr>
            <a:normAutofit fontScale="92500"/>
          </a:bodyPr>
          <a:lstStyle/>
          <a:p>
            <a:r>
              <a:rPr lang="en-US" dirty="0"/>
              <a:t>Relying on the UBS and Swedbank </a:t>
            </a:r>
            <a:r>
              <a:rPr lang="en-US" dirty="0" smtClean="0"/>
              <a:t>(Lehman </a:t>
            </a:r>
            <a:r>
              <a:rPr lang="en-US" dirty="0"/>
              <a:t>decisions), the Delaware Bankruptcy Court found valid setoff requires </a:t>
            </a:r>
            <a:r>
              <a:rPr lang="en-US" u="sng" dirty="0"/>
              <a:t>mutuality</a:t>
            </a:r>
            <a:r>
              <a:rPr lang="en-US" dirty="0"/>
              <a:t> -  no contractual exception to mutuality</a:t>
            </a:r>
          </a:p>
          <a:p>
            <a:r>
              <a:rPr lang="en-US" dirty="0"/>
              <a:t>Safe Harbor provisions do not protect triangular setoff: </a:t>
            </a:r>
            <a:r>
              <a:rPr lang="en-US" u="sng" dirty="0"/>
              <a:t>Congress did not intend the Safe Harbor provisions to override the mutuality requirement of Section 553</a:t>
            </a:r>
            <a:r>
              <a:rPr lang="en-US" dirty="0"/>
              <a:t>.</a:t>
            </a:r>
          </a:p>
          <a:p>
            <a:r>
              <a:rPr lang="en-US" dirty="0"/>
              <a:t>“allowing parties to contract around the mutuality requirement of Section 553, one creditor, or a handful of creditors, could unfairly obtain  payment from a debtor at the expense of the debtor’s other creditors, thereby upsetting the priority scheme of the Code…” </a:t>
            </a:r>
          </a:p>
          <a:p>
            <a:endParaRPr lang="en-US" dirty="0"/>
          </a:p>
        </p:txBody>
      </p:sp>
    </p:spTree>
    <p:extLst>
      <p:ext uri="{BB962C8B-B14F-4D97-AF65-F5344CB8AC3E}">
        <p14:creationId xmlns:p14="http://schemas.microsoft.com/office/powerpoint/2010/main" val="1648641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American Home Mortgage: Take-Aways Decision</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39</a:t>
            </a:fld>
            <a:endParaRPr lang="en-US" dirty="0"/>
          </a:p>
        </p:txBody>
      </p:sp>
      <p:sp>
        <p:nvSpPr>
          <p:cNvPr id="4" name="Text Placeholder 3"/>
          <p:cNvSpPr>
            <a:spLocks noGrp="1"/>
          </p:cNvSpPr>
          <p:nvPr>
            <p:ph type="body" sz="quarter" idx="11"/>
          </p:nvPr>
        </p:nvSpPr>
        <p:spPr/>
        <p:txBody>
          <a:bodyPr>
            <a:normAutofit/>
          </a:bodyPr>
          <a:lstStyle/>
          <a:p>
            <a:r>
              <a:rPr lang="en-US" dirty="0"/>
              <a:t>Another important Bankruptcy Court takes a restrictive view of the Safe Harbors and the legislative intent of the Safe Harbor provisions</a:t>
            </a:r>
          </a:p>
          <a:p>
            <a:r>
              <a:rPr lang="en-US" dirty="0"/>
              <a:t>Why have the Safe </a:t>
            </a:r>
            <a:r>
              <a:rPr lang="en-US" dirty="0" smtClean="0"/>
              <a:t>Harbors </a:t>
            </a:r>
            <a:r>
              <a:rPr lang="en-US" dirty="0"/>
              <a:t>at all? What about providing stability to the derivatives market?</a:t>
            </a:r>
          </a:p>
          <a:p>
            <a:r>
              <a:rPr lang="en-US" dirty="0"/>
              <a:t>U.S. House Judiciary Committee currently examining the Chapter 11 Safe Harbors  </a:t>
            </a:r>
          </a:p>
          <a:p>
            <a:pPr lvl="1"/>
            <a:r>
              <a:rPr lang="en-US" sz="2000" dirty="0"/>
              <a:t>Judge Sontchi (</a:t>
            </a:r>
            <a:r>
              <a:rPr lang="en-US" sz="2000" dirty="0" smtClean="0"/>
              <a:t>AHM) </a:t>
            </a:r>
            <a:r>
              <a:rPr lang="en-US" sz="2000" dirty="0"/>
              <a:t>testified and sits on the relevant ABI Commission;  not surprisingly, he recommends that the Safe </a:t>
            </a:r>
            <a:r>
              <a:rPr lang="en-US" sz="2000" dirty="0" smtClean="0"/>
              <a:t>Harbors </a:t>
            </a:r>
            <a:r>
              <a:rPr lang="en-US" sz="2000" dirty="0"/>
              <a:t>be scaled back</a:t>
            </a:r>
          </a:p>
          <a:p>
            <a:endParaRPr lang="en-US" dirty="0"/>
          </a:p>
        </p:txBody>
      </p:sp>
    </p:spTree>
    <p:extLst>
      <p:ext uri="{BB962C8B-B14F-4D97-AF65-F5344CB8AC3E}">
        <p14:creationId xmlns:p14="http://schemas.microsoft.com/office/powerpoint/2010/main" val="266496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 (cont’d)</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a:t>
            </a:fld>
            <a:endParaRPr lang="en-US" dirty="0"/>
          </a:p>
        </p:txBody>
      </p:sp>
      <p:sp>
        <p:nvSpPr>
          <p:cNvPr id="4" name="Text Placeholder 3"/>
          <p:cNvSpPr>
            <a:spLocks noGrp="1"/>
          </p:cNvSpPr>
          <p:nvPr>
            <p:ph type="body" sz="quarter" idx="11"/>
          </p:nvPr>
        </p:nvSpPr>
        <p:spPr/>
        <p:txBody>
          <a:bodyPr>
            <a:normAutofit/>
          </a:bodyPr>
          <a:lstStyle/>
          <a:p>
            <a:pPr lvl="1"/>
            <a:r>
              <a:rPr lang="en-US" sz="2000" b="1" dirty="0" smtClean="0"/>
              <a:t>Close-out </a:t>
            </a:r>
            <a:r>
              <a:rPr lang="en-US" sz="2000" b="1" dirty="0"/>
              <a:t>and Valuation</a:t>
            </a:r>
            <a:r>
              <a:rPr lang="en-US" sz="2000" dirty="0"/>
              <a:t>:</a:t>
            </a:r>
            <a:r>
              <a:rPr lang="en-US" sz="2000" b="1" dirty="0"/>
              <a:t> </a:t>
            </a:r>
            <a:r>
              <a:rPr lang="en-US" sz="2000" u="sng" dirty="0"/>
              <a:t>Michigan State Housing</a:t>
            </a:r>
            <a:r>
              <a:rPr lang="en-US" sz="2000" dirty="0"/>
              <a:t> and </a:t>
            </a:r>
            <a:r>
              <a:rPr lang="en-US" sz="2000" u="sng" dirty="0"/>
              <a:t>Intel</a:t>
            </a:r>
            <a:r>
              <a:rPr lang="en-US" sz="2000" dirty="0"/>
              <a:t> (2013)</a:t>
            </a:r>
          </a:p>
          <a:p>
            <a:pPr lvl="1"/>
            <a:r>
              <a:rPr lang="en-US" sz="2000" b="1" dirty="0"/>
              <a:t>New cases challenging Lehman positions</a:t>
            </a:r>
            <a:r>
              <a:rPr lang="en-US" sz="2000" dirty="0"/>
              <a:t>:</a:t>
            </a:r>
            <a:r>
              <a:rPr lang="en-US" sz="2000" b="1" dirty="0"/>
              <a:t> </a:t>
            </a:r>
            <a:r>
              <a:rPr lang="en-US" sz="2000" u="sng" dirty="0"/>
              <a:t>Moore Fund v Lehman</a:t>
            </a:r>
            <a:r>
              <a:rPr lang="en-US" sz="2000" dirty="0"/>
              <a:t> and </a:t>
            </a:r>
            <a:r>
              <a:rPr lang="en-US" sz="2000" u="sng" dirty="0"/>
              <a:t>Giants Stadium v Lehman</a:t>
            </a:r>
            <a:r>
              <a:rPr lang="en-US" sz="2000" dirty="0"/>
              <a:t> (2014)</a:t>
            </a:r>
          </a:p>
          <a:p>
            <a:pPr lvl="1"/>
            <a:r>
              <a:rPr lang="en-US" sz="2000" b="1" dirty="0" smtClean="0"/>
              <a:t>What is On </a:t>
            </a:r>
            <a:r>
              <a:rPr lang="en-US" sz="2000" b="1" dirty="0"/>
              <a:t>the </a:t>
            </a:r>
            <a:r>
              <a:rPr lang="en-US" sz="2000" b="1" dirty="0" smtClean="0"/>
              <a:t>Horizon</a:t>
            </a:r>
          </a:p>
          <a:p>
            <a:r>
              <a:rPr lang="en-US" dirty="0" smtClean="0"/>
              <a:t>Safe Harbor defenses to avoidance actions</a:t>
            </a:r>
            <a:endParaRPr lang="en-US" dirty="0"/>
          </a:p>
          <a:p>
            <a:pPr lvl="1"/>
            <a:r>
              <a:rPr lang="en-US" sz="2200" dirty="0" smtClean="0"/>
              <a:t>§546(e) and preference claims</a:t>
            </a:r>
            <a:endParaRPr lang="en-US" sz="2200" dirty="0"/>
          </a:p>
          <a:p>
            <a:pPr lvl="1"/>
            <a:r>
              <a:rPr lang="en-US" sz="2200" dirty="0" smtClean="0"/>
              <a:t>Natural gas (Renew Energy) and Electricity (</a:t>
            </a:r>
            <a:r>
              <a:rPr lang="en-US" sz="2200" dirty="0" err="1" smtClean="0"/>
              <a:t>MXEnergy</a:t>
            </a:r>
            <a:r>
              <a:rPr lang="en-US" sz="2200" dirty="0" smtClean="0"/>
              <a:t>)</a:t>
            </a:r>
            <a:endParaRPr lang="en-US" dirty="0"/>
          </a:p>
          <a:p>
            <a:endParaRPr lang="en-US" dirty="0"/>
          </a:p>
          <a:p>
            <a:endParaRPr lang="en-US" dirty="0"/>
          </a:p>
        </p:txBody>
      </p:sp>
    </p:spTree>
    <p:extLst>
      <p:ext uri="{BB962C8B-B14F-4D97-AF65-F5344CB8AC3E}">
        <p14:creationId xmlns:p14="http://schemas.microsoft.com/office/powerpoint/2010/main" val="3987956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Arcapita – Full Circle to SemCrude</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40</a:t>
            </a:fld>
            <a:endParaRPr lang="en-US" dirty="0"/>
          </a:p>
        </p:txBody>
      </p:sp>
      <p:sp>
        <p:nvSpPr>
          <p:cNvPr id="4" name="Text Placeholder 3"/>
          <p:cNvSpPr>
            <a:spLocks noGrp="1"/>
          </p:cNvSpPr>
          <p:nvPr>
            <p:ph type="body" sz="quarter" idx="11"/>
          </p:nvPr>
        </p:nvSpPr>
        <p:spPr>
          <a:xfrm>
            <a:off x="457200" y="1371600"/>
            <a:ext cx="8229600" cy="4267200"/>
          </a:xfrm>
        </p:spPr>
        <p:txBody>
          <a:bodyPr>
            <a:normAutofit lnSpcReduction="10000"/>
          </a:bodyPr>
          <a:lstStyle/>
          <a:p>
            <a:pPr marL="0" indent="0">
              <a:buNone/>
            </a:pPr>
            <a:r>
              <a:rPr lang="en-US" b="1" dirty="0"/>
              <a:t>Facts:</a:t>
            </a:r>
          </a:p>
          <a:p>
            <a:pPr marL="0" indent="0">
              <a:buNone/>
            </a:pPr>
            <a:r>
              <a:rPr lang="en-US" dirty="0"/>
              <a:t>Judge Lane of the SDNY Bankruptcy Court disallowed a $10 million claim in connection with a call option on shares of a non-debtor subsidiary; the relevant agreement contained a triangular set-off provision </a:t>
            </a:r>
          </a:p>
          <a:p>
            <a:r>
              <a:rPr lang="en-US" dirty="0"/>
              <a:t>Case did not involve the Safe Harbor provisions, but the Court cited Lehman and SemCrude for the proposition that triangular set off rights are unenforceable in a bankruptcy context</a:t>
            </a:r>
          </a:p>
          <a:p>
            <a:r>
              <a:rPr lang="en-US" dirty="0"/>
              <a:t>Absent mutuality under §553(a), set off rights in connection with a non-debtor affiliate are unenforceable</a:t>
            </a:r>
          </a:p>
          <a:p>
            <a:endParaRPr lang="en-US" dirty="0"/>
          </a:p>
        </p:txBody>
      </p:sp>
    </p:spTree>
    <p:extLst>
      <p:ext uri="{BB962C8B-B14F-4D97-AF65-F5344CB8AC3E}">
        <p14:creationId xmlns:p14="http://schemas.microsoft.com/office/powerpoint/2010/main" val="1721001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a:t>Michigan State Housing Dev. Authority (</a:t>
            </a:r>
            <a:r>
              <a:rPr lang="en-US" sz="2400" i="1" dirty="0"/>
              <a:t>Yes Virginia, there is a Santa Claus</a:t>
            </a:r>
            <a:r>
              <a:rPr lang="en-US" sz="2400" dirty="0"/>
              <a:t>): Close-out and Valuation</a:t>
            </a:r>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41</a:t>
            </a:fld>
            <a:endParaRPr lang="en-US" dirty="0"/>
          </a:p>
        </p:txBody>
      </p:sp>
      <p:sp>
        <p:nvSpPr>
          <p:cNvPr id="4" name="Text Placeholder 3"/>
          <p:cNvSpPr>
            <a:spLocks noGrp="1"/>
          </p:cNvSpPr>
          <p:nvPr>
            <p:ph type="body" sz="quarter" idx="11"/>
          </p:nvPr>
        </p:nvSpPr>
        <p:spPr>
          <a:xfrm>
            <a:off x="457200" y="1371600"/>
            <a:ext cx="8229600" cy="4495800"/>
          </a:xfrm>
        </p:spPr>
        <p:txBody>
          <a:bodyPr>
            <a:normAutofit lnSpcReduction="10000"/>
          </a:bodyPr>
          <a:lstStyle/>
          <a:p>
            <a:pPr marL="0" indent="0">
              <a:buNone/>
            </a:pPr>
            <a:r>
              <a:rPr lang="en-US" sz="1900" b="1" dirty="0"/>
              <a:t>The Facts:</a:t>
            </a:r>
          </a:p>
          <a:p>
            <a:r>
              <a:rPr lang="en-US" sz="2000" dirty="0"/>
              <a:t>Michigan State Housing Development Authority (“MSHDA”) entered into an ISDA master agreement with Lehman Brothers </a:t>
            </a:r>
          </a:p>
          <a:p>
            <a:r>
              <a:rPr lang="en-US" sz="2000" dirty="0"/>
              <a:t>Bankruptcy constituted an “Event of Default” which altered the methodology by which the non-defaulting party calculates the close-out amounts owed </a:t>
            </a:r>
          </a:p>
          <a:p>
            <a:r>
              <a:rPr lang="en-US" sz="2000" dirty="0"/>
              <a:t>MSHDA terminated and calculated an early termination payment due Lehman of approximately $36 million - which it paid</a:t>
            </a:r>
          </a:p>
          <a:p>
            <a:r>
              <a:rPr lang="en-US" sz="2000" dirty="0"/>
              <a:t>MSHDA filed an adversary proceeding to recover $2.4 million that it had paid to Lehman on an unrelated transaction</a:t>
            </a:r>
          </a:p>
          <a:p>
            <a:r>
              <a:rPr lang="en-US" sz="2000" dirty="0"/>
              <a:t>Lehman counter-claimed asserting that MSHDA </a:t>
            </a:r>
            <a:r>
              <a:rPr lang="en-US" sz="2000" i="1" dirty="0"/>
              <a:t>owed Lehman </a:t>
            </a:r>
            <a:r>
              <a:rPr lang="en-US" sz="2000" dirty="0"/>
              <a:t>approximately $59 million (instead of $36 million) for the ETP  </a:t>
            </a:r>
          </a:p>
          <a:p>
            <a:pPr marL="619125" lvl="1" indent="-342900">
              <a:buFont typeface="Arial" panose="020B0604020202020204" pitchFamily="34" charset="0"/>
              <a:buChar char="‒"/>
            </a:pPr>
            <a:r>
              <a:rPr lang="en-US" sz="1800" dirty="0"/>
              <a:t>difference based on methodology used by MSHDA for calculating the termination payment vs methodology Lehman claimed should have applied</a:t>
            </a:r>
          </a:p>
        </p:txBody>
      </p:sp>
    </p:spTree>
    <p:extLst>
      <p:ext uri="{BB962C8B-B14F-4D97-AF65-F5344CB8AC3E}">
        <p14:creationId xmlns:p14="http://schemas.microsoft.com/office/powerpoint/2010/main" val="3589676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MSHDA: The Court’s Decision</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42</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a:bodyPr>
          <a:lstStyle/>
          <a:p>
            <a:pPr marL="0" indent="0">
              <a:buNone/>
            </a:pPr>
            <a:r>
              <a:rPr lang="en-US" dirty="0"/>
              <a:t>Did the Safe Harbor right to terminate also </a:t>
            </a:r>
            <a:r>
              <a:rPr lang="en-US" dirty="0" smtClean="0"/>
              <a:t>include </a:t>
            </a:r>
            <a:r>
              <a:rPr lang="en-US" dirty="0"/>
              <a:t>the right to designate specific alternate methodology under the agreement to liquidate the position in the event of a default (bankruptcy)? </a:t>
            </a:r>
            <a:r>
              <a:rPr lang="en-US" b="1" dirty="0"/>
              <a:t>YES</a:t>
            </a:r>
            <a:r>
              <a:rPr lang="en-US" dirty="0"/>
              <a:t>:</a:t>
            </a:r>
          </a:p>
          <a:p>
            <a:r>
              <a:rPr lang="en-US" dirty="0"/>
              <a:t>Summary judgment granted in favor of MSHDA based on the language and intent of the Safe Harbor provisions</a:t>
            </a:r>
            <a:r>
              <a:rPr lang="en-US" dirty="0" smtClean="0"/>
              <a:t>!</a:t>
            </a:r>
            <a:endParaRPr lang="en-US" dirty="0"/>
          </a:p>
        </p:txBody>
      </p:sp>
    </p:spTree>
    <p:extLst>
      <p:ext uri="{BB962C8B-B14F-4D97-AF65-F5344CB8AC3E}">
        <p14:creationId xmlns:p14="http://schemas.microsoft.com/office/powerpoint/2010/main" val="1715999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MSHDA: The Court’s Decision (cont’d)</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43</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a:bodyPr>
          <a:lstStyle/>
          <a:p>
            <a:r>
              <a:rPr lang="en-US" dirty="0"/>
              <a:t>Section 560 of the Bankruptcy Code provides for  “the exercise of any contractual right of any swap participant or financial participant to cause the liquidation, termination or acceleration …” and, “the word </a:t>
            </a:r>
            <a:r>
              <a:rPr lang="en-US" u="sng" dirty="0"/>
              <a:t>liquidation</a:t>
            </a:r>
            <a:r>
              <a:rPr lang="en-US" dirty="0"/>
              <a:t> in the context of Section 560 </a:t>
            </a:r>
            <a:r>
              <a:rPr lang="en-US" u="sng" dirty="0"/>
              <a:t>means</a:t>
            </a:r>
            <a:r>
              <a:rPr lang="en-US" dirty="0"/>
              <a:t>, according to the dictionary definition, </a:t>
            </a:r>
            <a:r>
              <a:rPr lang="en-US" u="sng" dirty="0"/>
              <a:t>the act of determining</a:t>
            </a:r>
            <a:r>
              <a:rPr lang="en-US" dirty="0"/>
              <a:t> by agreement the </a:t>
            </a:r>
            <a:r>
              <a:rPr lang="en-US" u="sng" dirty="0"/>
              <a:t>exact amount</a:t>
            </a:r>
            <a:r>
              <a:rPr lang="en-US" dirty="0"/>
              <a:t> of something that otherwise would be uncertain.”  </a:t>
            </a:r>
          </a:p>
          <a:p>
            <a:r>
              <a:rPr lang="en-US" dirty="0"/>
              <a:t>“unless the act of liquidation is performed in accordance with some agreed method, the right to liquidate is disconnected and loses all practical meaning.”  </a:t>
            </a:r>
          </a:p>
          <a:p>
            <a:pPr marL="0" indent="0">
              <a:buNone/>
            </a:pPr>
            <a:endParaRPr lang="en-US" dirty="0"/>
          </a:p>
        </p:txBody>
      </p:sp>
    </p:spTree>
    <p:extLst>
      <p:ext uri="{BB962C8B-B14F-4D97-AF65-F5344CB8AC3E}">
        <p14:creationId xmlns:p14="http://schemas.microsoft.com/office/powerpoint/2010/main" val="40945490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MSHDA: The Court’s Decision (cont’d)</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44</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fontScale="92500" lnSpcReduction="10000"/>
          </a:bodyPr>
          <a:lstStyle/>
          <a:p>
            <a:r>
              <a:rPr lang="en-US" dirty="0"/>
              <a:t>The Court also notes that allowing a contract counter-party to use the agreed upon method to determine the liquidation amount promotes the systematic goals of the Safe Harbor provisions –stability and certainty to the markets.  </a:t>
            </a:r>
          </a:p>
          <a:p>
            <a:r>
              <a:rPr lang="en-US" dirty="0"/>
              <a:t>Therefore, relying on the liquidation methodology provided in the swap agreement is consistent with the purpose of the Safe Harbor provision.</a:t>
            </a:r>
          </a:p>
          <a:p>
            <a:pPr marL="0" indent="0">
              <a:buNone/>
            </a:pPr>
            <a:r>
              <a:rPr lang="en-US" dirty="0"/>
              <a:t>Why doesn’t the same analysis apply in the context of a cross-affiliate netting provision to determine the exact amount of what is owed upon termination? Or to Metavante issues?</a:t>
            </a:r>
          </a:p>
          <a:p>
            <a:r>
              <a:rPr lang="en-US" dirty="0"/>
              <a:t>Liquidation methodology is part of the ability to liquidate; according to the decision, earlier decisions involved impermissible attempts to obtain higher priority in the distribution scheme or non-mutual setoff rights.</a:t>
            </a:r>
          </a:p>
          <a:p>
            <a:pPr marL="0" indent="0">
              <a:buNone/>
            </a:pPr>
            <a:endParaRPr lang="en-US" dirty="0"/>
          </a:p>
        </p:txBody>
      </p:sp>
    </p:spTree>
    <p:extLst>
      <p:ext uri="{BB962C8B-B14F-4D97-AF65-F5344CB8AC3E}">
        <p14:creationId xmlns:p14="http://schemas.microsoft.com/office/powerpoint/2010/main" val="15401360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MSHDA: Take-Aways</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45</a:t>
            </a:fld>
            <a:endParaRPr lang="en-US" dirty="0"/>
          </a:p>
        </p:txBody>
      </p:sp>
      <p:sp>
        <p:nvSpPr>
          <p:cNvPr id="4" name="Text Placeholder 3"/>
          <p:cNvSpPr>
            <a:spLocks noGrp="1"/>
          </p:cNvSpPr>
          <p:nvPr>
            <p:ph type="body" sz="quarter" idx="11"/>
          </p:nvPr>
        </p:nvSpPr>
        <p:spPr>
          <a:xfrm>
            <a:off x="457200" y="1371600"/>
            <a:ext cx="8229600" cy="4572000"/>
          </a:xfrm>
        </p:spPr>
        <p:txBody>
          <a:bodyPr>
            <a:normAutofit lnSpcReduction="10000"/>
          </a:bodyPr>
          <a:lstStyle/>
          <a:p>
            <a:r>
              <a:rPr lang="en-US" dirty="0"/>
              <a:t>Decision is a win for swap participants - confirms that the Safe Harbor provisions include protecting the contractual methodology to liquidate established under the agreement </a:t>
            </a:r>
            <a:r>
              <a:rPr lang="en-US" u="sng" dirty="0"/>
              <a:t>even if unfavorable to the debtor</a:t>
            </a:r>
            <a:endParaRPr lang="en-US" dirty="0"/>
          </a:p>
          <a:p>
            <a:r>
              <a:rPr lang="en-US" dirty="0"/>
              <a:t>The term “liquidation” includes the means and methodology to liquidate, as well as the ability to liquidate because they are “so tightly intertwined to the point that liquidation without defining methodology is impossible to perform.”  </a:t>
            </a:r>
          </a:p>
          <a:p>
            <a:r>
              <a:rPr lang="en-US" dirty="0"/>
              <a:t>If the Court had sided with Lehman, it would have potentially destroyed all benefits and value from agreed upon terms of the swap agreement regarding the calculation of close-out amounts upon termination</a:t>
            </a:r>
          </a:p>
          <a:p>
            <a:pPr marL="0" indent="0">
              <a:buNone/>
            </a:pPr>
            <a:endParaRPr lang="en-US" dirty="0"/>
          </a:p>
        </p:txBody>
      </p:sp>
    </p:spTree>
    <p:extLst>
      <p:ext uri="{BB962C8B-B14F-4D97-AF65-F5344CB8AC3E}">
        <p14:creationId xmlns:p14="http://schemas.microsoft.com/office/powerpoint/2010/main" val="1968194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Intel: Close-out/Foreclosure</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46</a:t>
            </a:fld>
            <a:endParaRPr lang="en-US" dirty="0"/>
          </a:p>
        </p:txBody>
      </p:sp>
      <p:sp>
        <p:nvSpPr>
          <p:cNvPr id="4" name="Text Placeholder 3"/>
          <p:cNvSpPr>
            <a:spLocks noGrp="1"/>
          </p:cNvSpPr>
          <p:nvPr>
            <p:ph type="body" sz="quarter" idx="11"/>
          </p:nvPr>
        </p:nvSpPr>
        <p:spPr>
          <a:xfrm>
            <a:off x="381000" y="1371600"/>
            <a:ext cx="8382000" cy="4572000"/>
          </a:xfrm>
        </p:spPr>
        <p:txBody>
          <a:bodyPr>
            <a:normAutofit fontScale="92500" lnSpcReduction="10000"/>
          </a:bodyPr>
          <a:lstStyle/>
          <a:p>
            <a:pPr marL="0" indent="0">
              <a:buNone/>
            </a:pPr>
            <a:r>
              <a:rPr lang="en-US" b="1" dirty="0"/>
              <a:t>The Facts </a:t>
            </a:r>
          </a:p>
          <a:p>
            <a:r>
              <a:rPr lang="en-US" dirty="0"/>
              <a:t>Intel and LBOTC entered into swap agreement just before LBHI filed for Ch11:  LBOTC posted $1 billion of collateral and also had to post shares under swap terms;  LBHI was the guarantor</a:t>
            </a:r>
          </a:p>
          <a:p>
            <a:r>
              <a:rPr lang="en-US" dirty="0"/>
              <a:t>LBHI filed for Chapter 11 9/15/08; Intel terminated the swap on 9/29/08 based on LBHI’s bankruptcy default under the swap (and when LBOTC failed to deliver requisite shares under swap provisions) – 3 days before LBOTC filed for bankruptcy- and foreclosed on the collateral</a:t>
            </a:r>
          </a:p>
          <a:p>
            <a:r>
              <a:rPr lang="en-US" dirty="0"/>
              <a:t>Lehman challenged foreclosure as exceeding any reasonable calculation of amount owed Intel in excess of value of shares available for delivery; commenced adversary proceeding </a:t>
            </a:r>
            <a:r>
              <a:rPr lang="en-US" dirty="0" smtClean="0"/>
              <a:t>alleging </a:t>
            </a:r>
            <a:r>
              <a:rPr lang="en-US" dirty="0"/>
              <a:t>in excess of $127 million in collateral </a:t>
            </a:r>
            <a:r>
              <a:rPr lang="en-US" dirty="0" smtClean="0"/>
              <a:t>improperly seized</a:t>
            </a:r>
            <a:endParaRPr lang="en-US" b="1" dirty="0"/>
          </a:p>
          <a:p>
            <a:pPr marL="0" indent="0">
              <a:buNone/>
            </a:pPr>
            <a:endParaRPr lang="en-US" dirty="0"/>
          </a:p>
        </p:txBody>
      </p:sp>
    </p:spTree>
    <p:extLst>
      <p:ext uri="{BB962C8B-B14F-4D97-AF65-F5344CB8AC3E}">
        <p14:creationId xmlns:p14="http://schemas.microsoft.com/office/powerpoint/2010/main" val="2651257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Intel (cont’d)</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47</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r>
              <a:rPr lang="en-US" sz="2200" dirty="0"/>
              <a:t>Intel filed a motion to dismiss arguing that the collateral seized </a:t>
            </a:r>
            <a:r>
              <a:rPr lang="en-US" sz="2200" u="sng" dirty="0"/>
              <a:t>before</a:t>
            </a:r>
            <a:r>
              <a:rPr lang="en-US" sz="2200" dirty="0"/>
              <a:t> the LBOTC Chapter 11 was no longer property of the estate (Section 542(a)) – core vs non-core issues</a:t>
            </a:r>
          </a:p>
          <a:p>
            <a:r>
              <a:rPr lang="en-US" sz="2200" dirty="0"/>
              <a:t>The Bankruptcy Court granted the motion: </a:t>
            </a:r>
          </a:p>
          <a:p>
            <a:pPr lvl="1"/>
            <a:r>
              <a:rPr lang="en-US" sz="1800" u="sng" dirty="0"/>
              <a:t>Intel’s pre-petition set-off against the collateral foreclosed LBOTC’s interests in the assets and 542(a) could not apply since the funds were not property of the estate at the time LBOTC filed Chapter 11</a:t>
            </a:r>
          </a:p>
          <a:p>
            <a:pPr lvl="1"/>
            <a:r>
              <a:rPr lang="en-US" sz="1800" dirty="0" err="1"/>
              <a:t>LBHI</a:t>
            </a:r>
            <a:r>
              <a:rPr lang="en-US" sz="1800" dirty="0"/>
              <a:t> </a:t>
            </a:r>
            <a:r>
              <a:rPr lang="en-US" sz="1800" dirty="0" smtClean="0"/>
              <a:t>(guarantor </a:t>
            </a:r>
            <a:r>
              <a:rPr lang="en-US" sz="1800" dirty="0"/>
              <a:t>of </a:t>
            </a:r>
            <a:r>
              <a:rPr lang="en-US" sz="1800" dirty="0" err="1" smtClean="0"/>
              <a:t>LBOTC</a:t>
            </a:r>
            <a:r>
              <a:rPr lang="en-US" sz="1800" dirty="0" smtClean="0"/>
              <a:t>) bankruptcy triggered </a:t>
            </a:r>
            <a:r>
              <a:rPr lang="en-US" sz="1800" dirty="0"/>
              <a:t>Intel’s safe-harbored rights to terminate, liquidate, set-off and foreclose, and was separate insolvency event from the LBOTC filing </a:t>
            </a:r>
          </a:p>
          <a:p>
            <a:pPr marL="0" indent="0">
              <a:buNone/>
            </a:pPr>
            <a:endParaRPr lang="en-US" dirty="0"/>
          </a:p>
        </p:txBody>
      </p:sp>
    </p:spTree>
    <p:extLst>
      <p:ext uri="{BB962C8B-B14F-4D97-AF65-F5344CB8AC3E}">
        <p14:creationId xmlns:p14="http://schemas.microsoft.com/office/powerpoint/2010/main" val="30655456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Intel (cont’d)</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48</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lvl="1"/>
            <a:r>
              <a:rPr lang="en-US" sz="1800" dirty="0"/>
              <a:t>Automatic stay not implicated with respect to LBOTC contract or assets: </a:t>
            </a:r>
            <a:r>
              <a:rPr lang="en-US" sz="1800" u="sng" dirty="0"/>
              <a:t>Intel’s termination and set-off rights were triggered by LBHI Chapter 11,  and set-off thus terminated LBOTC’s rights as matter of non-bankruptcy law </a:t>
            </a:r>
            <a:r>
              <a:rPr lang="en-US" sz="1800" i="1" u="sng" dirty="0"/>
              <a:t>before</a:t>
            </a:r>
            <a:r>
              <a:rPr lang="en-US" sz="1800" u="sng" dirty="0"/>
              <a:t> LBOTC petition</a:t>
            </a:r>
          </a:p>
          <a:p>
            <a:pPr lvl="1"/>
            <a:r>
              <a:rPr lang="en-US" sz="1800" dirty="0"/>
              <a:t>Remaining breach of contract claim to  be heard before District </a:t>
            </a:r>
            <a:r>
              <a:rPr lang="en-US" sz="1800" dirty="0" smtClean="0"/>
              <a:t>Court</a:t>
            </a:r>
            <a:endParaRPr lang="en-US" sz="1800" dirty="0"/>
          </a:p>
        </p:txBody>
      </p:sp>
    </p:spTree>
    <p:extLst>
      <p:ext uri="{BB962C8B-B14F-4D97-AF65-F5344CB8AC3E}">
        <p14:creationId xmlns:p14="http://schemas.microsoft.com/office/powerpoint/2010/main" val="3242124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Intel: Take-Aways</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49</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lnSpcReduction="10000"/>
          </a:bodyPr>
          <a:lstStyle/>
          <a:p>
            <a:r>
              <a:rPr lang="en-US" sz="2200" dirty="0"/>
              <a:t>Act quickly upon bankruptcy default of guarantor/collateral provider to terminate and set-off against counterparty before counterparty files</a:t>
            </a:r>
          </a:p>
          <a:p>
            <a:r>
              <a:rPr lang="en-US" sz="2200" dirty="0"/>
              <a:t>In adversary case over derivatives/safe harbor issues, consider strategy of moving to dismiss core claims and withdrawing reference where essence of dispute is calculation of damages/breach of contract</a:t>
            </a:r>
          </a:p>
          <a:p>
            <a:r>
              <a:rPr lang="en-US" sz="2200" dirty="0"/>
              <a:t>Treats parent and counterparty insolvencies as distinct events for purpose of automatic stay- conflicts with Lehman </a:t>
            </a:r>
            <a:r>
              <a:rPr lang="en-US" sz="2200" dirty="0" smtClean="0"/>
              <a:t>flip clause decisions </a:t>
            </a:r>
            <a:r>
              <a:rPr lang="en-US" sz="2200" dirty="0"/>
              <a:t>where counterparty unsuccessfully argued that guarantor LBHI Chapter 11 triggered flip in payment waterfall as matter of non-bankruptcy law before debtor-affiliate filed . . . </a:t>
            </a:r>
          </a:p>
          <a:p>
            <a:pPr lvl="1"/>
            <a:r>
              <a:rPr lang="en-US" sz="1800" i="1" dirty="0"/>
              <a:t>Are both decisions good law? Can we reconcile?</a:t>
            </a:r>
          </a:p>
        </p:txBody>
      </p:sp>
    </p:spTree>
    <p:extLst>
      <p:ext uri="{BB962C8B-B14F-4D97-AF65-F5344CB8AC3E}">
        <p14:creationId xmlns:p14="http://schemas.microsoft.com/office/powerpoint/2010/main" val="289910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 (cont’d)</a:t>
            </a:r>
            <a:endParaRPr lang="en-US"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a:t>
            </a:fld>
            <a:endParaRPr lang="en-US" dirty="0"/>
          </a:p>
        </p:txBody>
      </p:sp>
      <p:sp>
        <p:nvSpPr>
          <p:cNvPr id="4" name="Text Placeholder 3"/>
          <p:cNvSpPr>
            <a:spLocks noGrp="1"/>
          </p:cNvSpPr>
          <p:nvPr>
            <p:ph type="body" sz="quarter" idx="11"/>
          </p:nvPr>
        </p:nvSpPr>
        <p:spPr/>
        <p:txBody>
          <a:bodyPr>
            <a:normAutofit/>
          </a:bodyPr>
          <a:lstStyle/>
          <a:p>
            <a:r>
              <a:rPr lang="en-US" dirty="0"/>
              <a:t>On the horizon: Dodd Frank and the Safe Harbors</a:t>
            </a:r>
          </a:p>
          <a:p>
            <a:pPr lvl="1"/>
            <a:r>
              <a:rPr lang="en-US" dirty="0"/>
              <a:t>Living Wills - Impact on “Big Bank” ISDA provisions for early termination</a:t>
            </a:r>
          </a:p>
          <a:p>
            <a:pPr lvl="1"/>
            <a:r>
              <a:rPr lang="en-US" dirty="0"/>
              <a:t>Orderly Liquidation Authority (?!?)</a:t>
            </a:r>
          </a:p>
          <a:p>
            <a:pPr lvl="1"/>
            <a:r>
              <a:rPr lang="en-US" dirty="0"/>
              <a:t>More </a:t>
            </a:r>
            <a:r>
              <a:rPr lang="en-US" dirty="0" smtClean="0"/>
              <a:t>Court cases challenging </a:t>
            </a:r>
            <a:r>
              <a:rPr lang="en-US" dirty="0"/>
              <a:t>terminations and </a:t>
            </a:r>
            <a:r>
              <a:rPr lang="en-US" dirty="0" smtClean="0"/>
              <a:t>calculations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2837484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2014 Adversary Proceedings vs. Lehman</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50</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marL="0" indent="0">
              <a:buNone/>
            </a:pPr>
            <a:r>
              <a:rPr lang="en-US" b="1" dirty="0"/>
              <a:t>Moore Capital Funds – June 2014 - calculations</a:t>
            </a:r>
          </a:p>
          <a:p>
            <a:pPr lvl="1"/>
            <a:r>
              <a:rPr lang="en-US" sz="2000" dirty="0"/>
              <a:t>How much of a termination payment is enough?  Timely termination and $60 million paid, but Lehman wants $20 million </a:t>
            </a:r>
            <a:r>
              <a:rPr lang="en-US" sz="2000" i="1" dirty="0"/>
              <a:t>more</a:t>
            </a:r>
            <a:r>
              <a:rPr lang="en-US" sz="2000" dirty="0"/>
              <a:t> </a:t>
            </a:r>
            <a:r>
              <a:rPr lang="en-US" sz="2000" i="1" dirty="0"/>
              <a:t>plus</a:t>
            </a:r>
            <a:r>
              <a:rPr lang="en-US" sz="2000" dirty="0"/>
              <a:t> 13% default interest</a:t>
            </a:r>
          </a:p>
          <a:p>
            <a:pPr lvl="1"/>
            <a:r>
              <a:rPr lang="en-US" sz="2000" dirty="0"/>
              <a:t>Lehman served 2004 subpoena 5 years after termination date, but had not sued - interest was accruing</a:t>
            </a:r>
          </a:p>
          <a:p>
            <a:pPr lvl="1"/>
            <a:r>
              <a:rPr lang="en-US" sz="2000" dirty="0"/>
              <a:t>Moore sued to settle dispute, enforce calculation methods, validate set-offs and stop interest clock</a:t>
            </a:r>
          </a:p>
          <a:p>
            <a:pPr lvl="1"/>
            <a:r>
              <a:rPr lang="en-US" sz="2000" dirty="0"/>
              <a:t>On </a:t>
            </a:r>
            <a:r>
              <a:rPr lang="en-US" sz="2000" dirty="0" smtClean="0"/>
              <a:t>the radar</a:t>
            </a:r>
            <a:endParaRPr lang="en-US" sz="2000" dirty="0"/>
          </a:p>
          <a:p>
            <a:endParaRPr lang="en-US" sz="1800" i="1" dirty="0"/>
          </a:p>
        </p:txBody>
      </p:sp>
    </p:spTree>
    <p:extLst>
      <p:ext uri="{BB962C8B-B14F-4D97-AF65-F5344CB8AC3E}">
        <p14:creationId xmlns:p14="http://schemas.microsoft.com/office/powerpoint/2010/main" val="17465107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2014 Adversary Proceedings vs. Lehman (cont’d)</a:t>
            </a:r>
            <a:endParaRPr lang="en-US" sz="28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51</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marL="0" indent="0">
              <a:buNone/>
            </a:pPr>
            <a:r>
              <a:rPr lang="en-US" b="1" dirty="0"/>
              <a:t>Giants Stadium – Sept. 2014</a:t>
            </a:r>
          </a:p>
          <a:p>
            <a:pPr lvl="1"/>
            <a:r>
              <a:rPr lang="en-US" sz="2000" dirty="0"/>
              <a:t>After LBHI Chapter 11, Giants Stadium terminated swaps with Lehman, entered into to hedge against interest rate risk from auction-rate securities used to finance the Meadowlands stadium,</a:t>
            </a:r>
          </a:p>
          <a:p>
            <a:pPr lvl="1"/>
            <a:r>
              <a:rPr lang="en-US" sz="2000" dirty="0"/>
              <a:t>Lehman claimed swaps were $60 million in the money to Lehman at termination; Giants Stadium disagreed</a:t>
            </a:r>
          </a:p>
          <a:p>
            <a:pPr lvl="1"/>
            <a:r>
              <a:rPr lang="en-US" sz="2000" dirty="0"/>
              <a:t>Contentious discovery process with motions filed; failed ADR</a:t>
            </a:r>
          </a:p>
          <a:p>
            <a:pPr lvl="1"/>
            <a:r>
              <a:rPr lang="en-US" sz="2000" dirty="0"/>
              <a:t>Giants Stadium Suit for $302 million based on LBSF default for failure to make payment due 10/2/08 – filed in response to Lehman suit seeking $100 million payment from Giants </a:t>
            </a:r>
            <a:r>
              <a:rPr lang="en-US" sz="2000" dirty="0" smtClean="0"/>
              <a:t>Stadium</a:t>
            </a:r>
          </a:p>
          <a:p>
            <a:pPr lvl="1"/>
            <a:r>
              <a:rPr lang="en-US" sz="2000" dirty="0" smtClean="0"/>
              <a:t>Case settled</a:t>
            </a:r>
            <a:endParaRPr lang="en-US" sz="2000" dirty="0"/>
          </a:p>
          <a:p>
            <a:endParaRPr lang="en-US" sz="1800" i="1" dirty="0"/>
          </a:p>
        </p:txBody>
      </p:sp>
    </p:spTree>
    <p:extLst>
      <p:ext uri="{BB962C8B-B14F-4D97-AF65-F5344CB8AC3E}">
        <p14:creationId xmlns:p14="http://schemas.microsoft.com/office/powerpoint/2010/main" val="1043249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Recent Lehman Adversary Proceedings vs. Counterparties</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52</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fontScale="92500"/>
          </a:bodyPr>
          <a:lstStyle/>
          <a:p>
            <a:pPr marL="0" indent="0">
              <a:buNone/>
            </a:pPr>
            <a:r>
              <a:rPr lang="en-US" dirty="0"/>
              <a:t>Facing the 6 year </a:t>
            </a:r>
            <a:r>
              <a:rPr lang="en-US" dirty="0" smtClean="0"/>
              <a:t>statute </a:t>
            </a:r>
            <a:r>
              <a:rPr lang="en-US" dirty="0"/>
              <a:t>of limitations </a:t>
            </a:r>
            <a:r>
              <a:rPr lang="en-US" dirty="0" smtClean="0"/>
              <a:t>and </a:t>
            </a:r>
            <a:r>
              <a:rPr lang="en-US" dirty="0"/>
              <a:t>expiration of the tolling provided under the Bankruptcy Code, Lehman took one of 2 paths:</a:t>
            </a:r>
          </a:p>
          <a:p>
            <a:r>
              <a:rPr lang="en-US" dirty="0"/>
              <a:t>Tolling Agreements – check out those terms!</a:t>
            </a:r>
          </a:p>
          <a:p>
            <a:r>
              <a:rPr lang="en-US" dirty="0"/>
              <a:t>Commencing Adversaries by the 6 year case anniversary – September 15, 2014 challenging</a:t>
            </a:r>
          </a:p>
          <a:p>
            <a:pPr lvl="1"/>
            <a:r>
              <a:rPr lang="en-US" sz="2200" dirty="0"/>
              <a:t>Calculations</a:t>
            </a:r>
          </a:p>
          <a:p>
            <a:pPr lvl="1"/>
            <a:r>
              <a:rPr lang="en-US" sz="2200" dirty="0"/>
              <a:t>Methodologies (wrong method, or right method applied wrongly)</a:t>
            </a:r>
          </a:p>
          <a:p>
            <a:pPr lvl="1"/>
            <a:r>
              <a:rPr lang="en-US" sz="2200" dirty="0"/>
              <a:t>Claims objections coupled with claims against counterparties</a:t>
            </a:r>
          </a:p>
          <a:p>
            <a:pPr lvl="1"/>
            <a:r>
              <a:rPr lang="en-US" sz="2200" dirty="0"/>
              <a:t>Contract interpretation</a:t>
            </a:r>
          </a:p>
          <a:p>
            <a:pPr lvl="1"/>
            <a:r>
              <a:rPr lang="en-US" sz="2200" dirty="0"/>
              <a:t>You name it!</a:t>
            </a:r>
          </a:p>
          <a:p>
            <a:endParaRPr lang="en-US" sz="1800" i="1" dirty="0"/>
          </a:p>
        </p:txBody>
      </p:sp>
    </p:spTree>
    <p:extLst>
      <p:ext uri="{BB962C8B-B14F-4D97-AF65-F5344CB8AC3E}">
        <p14:creationId xmlns:p14="http://schemas.microsoft.com/office/powerpoint/2010/main" val="31902088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Availability of Safe Harbor Defense to Avoidance Actions</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53</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marL="461963" indent="-461963"/>
            <a:r>
              <a:rPr lang="en-US" dirty="0"/>
              <a:t>U.S. Bank National Association v. Plains Marketing Canada L.P. (In re Renew Energy LLC) – United States Bankruptcy Court, Western District of Wisconsin.</a:t>
            </a:r>
          </a:p>
          <a:p>
            <a:pPr lvl="1"/>
            <a:r>
              <a:rPr lang="en-US" sz="2000" dirty="0"/>
              <a:t>Supplier of physically delivered natural gas.</a:t>
            </a:r>
          </a:p>
          <a:p>
            <a:pPr lvl="1"/>
            <a:r>
              <a:rPr lang="en-US" sz="2000" dirty="0"/>
              <a:t>Subject to significant preference claim.</a:t>
            </a:r>
          </a:p>
          <a:p>
            <a:pPr lvl="1"/>
            <a:r>
              <a:rPr lang="en-US" sz="2000" dirty="0"/>
              <a:t>Three distinct contracts with the Debtor.</a:t>
            </a:r>
          </a:p>
          <a:p>
            <a:pPr lvl="1"/>
            <a:r>
              <a:rPr lang="en-US" sz="2000" dirty="0"/>
              <a:t>Asserted the Safe Harbor defense under section 546(e).</a:t>
            </a:r>
          </a:p>
          <a:p>
            <a:endParaRPr lang="en-US" sz="1800" i="1" dirty="0"/>
          </a:p>
        </p:txBody>
      </p:sp>
    </p:spTree>
    <p:extLst>
      <p:ext uri="{BB962C8B-B14F-4D97-AF65-F5344CB8AC3E}">
        <p14:creationId xmlns:p14="http://schemas.microsoft.com/office/powerpoint/2010/main" val="29497179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Availability of Safe Harbor Defense to Avoidance Actions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54</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lvl="1"/>
            <a:r>
              <a:rPr lang="en-US" sz="2000" dirty="0"/>
              <a:t>The court held that two of the three contracts at issue were forward contracts entitled to the protections of Section 546(e) and granted summary judgment in favor of the supplier with respect to the payments made in connection with the two contracts.</a:t>
            </a:r>
          </a:p>
          <a:p>
            <a:pPr lvl="1"/>
            <a:r>
              <a:rPr lang="en-US" sz="2000" dirty="0"/>
              <a:t>The Debtor satisfied its burden under Section 547(b) with respect to its preference claim.</a:t>
            </a:r>
          </a:p>
          <a:p>
            <a:pPr lvl="2"/>
            <a:r>
              <a:rPr lang="en-US" sz="1800" dirty="0"/>
              <a:t>Made a payment to a non-insider within 90 days of the petition on account of antecedent or existing debt while the Debtor was insolvent.</a:t>
            </a:r>
          </a:p>
          <a:p>
            <a:pPr lvl="2"/>
            <a:r>
              <a:rPr lang="en-US" sz="1800" dirty="0"/>
              <a:t>Enabled creditor to recover more than it would in a Chapter 7.</a:t>
            </a:r>
          </a:p>
          <a:p>
            <a:endParaRPr lang="en-US" sz="1800" i="1" dirty="0"/>
          </a:p>
        </p:txBody>
      </p:sp>
    </p:spTree>
    <p:extLst>
      <p:ext uri="{BB962C8B-B14F-4D97-AF65-F5344CB8AC3E}">
        <p14:creationId xmlns:p14="http://schemas.microsoft.com/office/powerpoint/2010/main" val="8815605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00000"/>
              </a:lnSpc>
            </a:pPr>
            <a:r>
              <a:rPr lang="en-US" sz="2400" dirty="0" smtClean="0"/>
              <a:t>Availability of Safe Harbor Defense to Avoidance Actions (cont’d)</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55</a:t>
            </a:fld>
            <a:endParaRPr lang="en-US" dirty="0"/>
          </a:p>
        </p:txBody>
      </p:sp>
      <p:sp>
        <p:nvSpPr>
          <p:cNvPr id="4" name="Text Placeholder 3"/>
          <p:cNvSpPr>
            <a:spLocks noGrp="1"/>
          </p:cNvSpPr>
          <p:nvPr>
            <p:ph type="body" sz="quarter" idx="11"/>
          </p:nvPr>
        </p:nvSpPr>
        <p:spPr>
          <a:xfrm>
            <a:off x="381000" y="1371600"/>
            <a:ext cx="8153400" cy="4572000"/>
          </a:xfrm>
        </p:spPr>
        <p:txBody>
          <a:bodyPr>
            <a:normAutofit/>
          </a:bodyPr>
          <a:lstStyle/>
          <a:p>
            <a:pPr lvl="1"/>
            <a:r>
              <a:rPr lang="en-US" sz="2000" dirty="0"/>
              <a:t>The burden then shifts to the Creditor to establish one or more defenses to the preference claim.</a:t>
            </a:r>
          </a:p>
          <a:p>
            <a:pPr lvl="1"/>
            <a:r>
              <a:rPr lang="en-US" sz="2000" dirty="0"/>
              <a:t>Section 546(e) Safe Harbor defense</a:t>
            </a:r>
          </a:p>
          <a:p>
            <a:pPr lvl="2"/>
            <a:r>
              <a:rPr lang="en-US" sz="1800" dirty="0"/>
              <a:t>The payment was a “settlement payment” made by or to a “forward contract merchant” </a:t>
            </a:r>
            <a:r>
              <a:rPr lang="en-US" sz="1800" dirty="0" smtClean="0"/>
              <a:t>in </a:t>
            </a:r>
            <a:r>
              <a:rPr lang="en-US" sz="1800" dirty="0"/>
              <a:t>connection with a “forward contract” prior to the commencement of the bankruptcy case.</a:t>
            </a:r>
          </a:p>
          <a:p>
            <a:endParaRPr lang="en-US" sz="1800" i="1" dirty="0"/>
          </a:p>
        </p:txBody>
      </p:sp>
    </p:spTree>
    <p:extLst>
      <p:ext uri="{BB962C8B-B14F-4D97-AF65-F5344CB8AC3E}">
        <p14:creationId xmlns:p14="http://schemas.microsoft.com/office/powerpoint/2010/main" val="29616713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pPr>
              <a:lnSpc>
                <a:spcPct val="100000"/>
              </a:lnSpc>
            </a:pPr>
            <a:r>
              <a:rPr lang="en-US" sz="2400" dirty="0"/>
              <a:t>Availability of Safe Harbor Defense to Avoidance Actions (cont’d)</a:t>
            </a:r>
            <a:endParaRPr lang="en-US" sz="2400" dirty="0" smtClean="0"/>
          </a:p>
        </p:txBody>
      </p:sp>
      <p:sp>
        <p:nvSpPr>
          <p:cNvPr id="6041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82B7487C-66BD-4583-BA77-7E5A2AB97056}" type="slidenum">
              <a:rPr lang="en-US" sz="1200" u="none" smtClean="0">
                <a:solidFill>
                  <a:srgbClr val="330066"/>
                </a:solidFill>
              </a:rPr>
              <a:pPr/>
              <a:t>56</a:t>
            </a:fld>
            <a:endParaRPr lang="en-US" sz="1200" u="none" dirty="0" smtClean="0">
              <a:solidFill>
                <a:srgbClr val="330066"/>
              </a:solidFill>
            </a:endParaRPr>
          </a:p>
        </p:txBody>
      </p:sp>
      <p:sp>
        <p:nvSpPr>
          <p:cNvPr id="60420" name="Rectangle 3"/>
          <p:cNvSpPr>
            <a:spLocks noGrp="1" noChangeArrowheads="1"/>
          </p:cNvSpPr>
          <p:nvPr>
            <p:ph type="body" sz="quarter" idx="11"/>
          </p:nvPr>
        </p:nvSpPr>
        <p:spPr/>
        <p:txBody>
          <a:bodyPr/>
          <a:lstStyle/>
          <a:p>
            <a:pPr lvl="1"/>
            <a:r>
              <a:rPr lang="en-US" sz="2000" dirty="0" smtClean="0"/>
              <a:t>The Relevant Facts</a:t>
            </a:r>
          </a:p>
          <a:p>
            <a:pPr lvl="2"/>
            <a:r>
              <a:rPr lang="en-US" sz="1800" dirty="0" smtClean="0"/>
              <a:t>Renew operated an ethanol plant that utilized large quantities of natural gas.</a:t>
            </a:r>
          </a:p>
          <a:p>
            <a:pPr lvl="2"/>
            <a:r>
              <a:rPr lang="en-US" sz="1800" dirty="0" smtClean="0"/>
              <a:t>Renew purchased natural gas from Plains.</a:t>
            </a:r>
          </a:p>
          <a:p>
            <a:pPr lvl="2"/>
            <a:r>
              <a:rPr lang="en-US" sz="1800" dirty="0" smtClean="0"/>
              <a:t>Plains was in the business of buying and selling natural gas and managed risk through sales contracts setting a specified price for future delivery.</a:t>
            </a:r>
          </a:p>
        </p:txBody>
      </p:sp>
    </p:spTree>
    <p:extLst>
      <p:ext uri="{BB962C8B-B14F-4D97-AF65-F5344CB8AC3E}">
        <p14:creationId xmlns:p14="http://schemas.microsoft.com/office/powerpoint/2010/main" val="6364572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a:lnSpc>
                <a:spcPct val="100000"/>
              </a:lnSpc>
            </a:pPr>
            <a:r>
              <a:rPr lang="en-US" sz="2400" dirty="0"/>
              <a:t>Availability of Safe Harbor Defense to Avoidance Actions (cont’d)</a:t>
            </a:r>
            <a:endParaRPr lang="en-US" sz="2400" dirty="0" smtClean="0"/>
          </a:p>
        </p:txBody>
      </p:sp>
      <p:sp>
        <p:nvSpPr>
          <p:cNvPr id="6144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328B45FF-AE99-4EFA-BDB9-7182C84DC4D1}" type="slidenum">
              <a:rPr lang="en-US" sz="1200" u="none" smtClean="0">
                <a:solidFill>
                  <a:srgbClr val="330066"/>
                </a:solidFill>
              </a:rPr>
              <a:pPr/>
              <a:t>57</a:t>
            </a:fld>
            <a:endParaRPr lang="en-US" sz="1200" u="none" dirty="0" smtClean="0">
              <a:solidFill>
                <a:srgbClr val="330066"/>
              </a:solidFill>
            </a:endParaRPr>
          </a:p>
        </p:txBody>
      </p:sp>
      <p:sp>
        <p:nvSpPr>
          <p:cNvPr id="61444" name="Rectangle 3"/>
          <p:cNvSpPr>
            <a:spLocks noGrp="1" noChangeArrowheads="1"/>
          </p:cNvSpPr>
          <p:nvPr>
            <p:ph type="body" sz="quarter" idx="11"/>
          </p:nvPr>
        </p:nvSpPr>
        <p:spPr/>
        <p:txBody>
          <a:bodyPr>
            <a:normAutofit/>
          </a:bodyPr>
          <a:lstStyle/>
          <a:p>
            <a:r>
              <a:rPr lang="en-US" dirty="0" smtClean="0"/>
              <a:t>Were the Payments “Settlement Payments” Pursuant to “Forward Contracts”?</a:t>
            </a:r>
          </a:p>
          <a:p>
            <a:pPr lvl="1"/>
            <a:r>
              <a:rPr lang="en-US" sz="2000" dirty="0" smtClean="0"/>
              <a:t>The Court first looked at the relevant legislative history</a:t>
            </a:r>
          </a:p>
          <a:p>
            <a:pPr lvl="2"/>
            <a:r>
              <a:rPr lang="en-US" sz="1800" dirty="0" smtClean="0"/>
              <a:t>Prevent market instability.</a:t>
            </a:r>
          </a:p>
          <a:p>
            <a:pPr lvl="2"/>
            <a:r>
              <a:rPr lang="en-US" sz="1800" dirty="0" smtClean="0"/>
              <a:t>Primary purpose of the agreement was to hedge against fluctuations in the price of the commodity.</a:t>
            </a:r>
          </a:p>
          <a:p>
            <a:pPr lvl="1"/>
            <a:r>
              <a:rPr lang="en-US" sz="2000" dirty="0" smtClean="0"/>
              <a:t>In determining whether a contract was a forward contract, the court must analyze:</a:t>
            </a:r>
          </a:p>
          <a:p>
            <a:pPr lvl="2"/>
            <a:r>
              <a:rPr lang="en-US" sz="1800" dirty="0" smtClean="0"/>
              <a:t>The contract’s language;</a:t>
            </a:r>
          </a:p>
          <a:p>
            <a:pPr lvl="2"/>
            <a:r>
              <a:rPr lang="en-US" sz="1800" dirty="0" smtClean="0"/>
              <a:t>The purpose of the contract; and</a:t>
            </a:r>
          </a:p>
          <a:p>
            <a:pPr lvl="2"/>
            <a:r>
              <a:rPr lang="en-US" sz="1800" dirty="0" smtClean="0"/>
              <a:t>The intent of the parties.</a:t>
            </a:r>
          </a:p>
        </p:txBody>
      </p:sp>
    </p:spTree>
    <p:extLst>
      <p:ext uri="{BB962C8B-B14F-4D97-AF65-F5344CB8AC3E}">
        <p14:creationId xmlns:p14="http://schemas.microsoft.com/office/powerpoint/2010/main" val="40719762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433B08D7-1556-45A9-AD70-3C2C283F46CB}" type="slidenum">
              <a:rPr lang="en-US" sz="1200" u="none" smtClean="0">
                <a:solidFill>
                  <a:srgbClr val="330066"/>
                </a:solidFill>
              </a:rPr>
              <a:pPr/>
              <a:t>58</a:t>
            </a:fld>
            <a:endParaRPr lang="en-US" sz="1200" u="none" dirty="0" smtClean="0">
              <a:solidFill>
                <a:srgbClr val="330066"/>
              </a:solidFill>
            </a:endParaRPr>
          </a:p>
        </p:txBody>
      </p:sp>
      <p:sp>
        <p:nvSpPr>
          <p:cNvPr id="62468" name="Rectangle 3"/>
          <p:cNvSpPr>
            <a:spLocks noGrp="1" noChangeArrowheads="1"/>
          </p:cNvSpPr>
          <p:nvPr>
            <p:ph type="body" sz="quarter" idx="11"/>
          </p:nvPr>
        </p:nvSpPr>
        <p:spPr/>
        <p:txBody>
          <a:bodyPr>
            <a:normAutofit/>
          </a:bodyPr>
          <a:lstStyle/>
          <a:p>
            <a:pPr>
              <a:lnSpc>
                <a:spcPct val="90000"/>
              </a:lnSpc>
            </a:pPr>
            <a:r>
              <a:rPr lang="en-US" dirty="0" smtClean="0"/>
              <a:t>The Court’s Conclusions.</a:t>
            </a:r>
          </a:p>
          <a:p>
            <a:pPr lvl="1">
              <a:lnSpc>
                <a:spcPct val="90000"/>
              </a:lnSpc>
            </a:pPr>
            <a:r>
              <a:rPr lang="en-US" sz="2000" dirty="0" smtClean="0"/>
              <a:t>Natural gas was a “commodity”.</a:t>
            </a:r>
          </a:p>
          <a:p>
            <a:pPr lvl="1">
              <a:lnSpc>
                <a:spcPct val="90000"/>
              </a:lnSpc>
            </a:pPr>
            <a:r>
              <a:rPr lang="en-US" sz="2000" dirty="0" smtClean="0"/>
              <a:t>Although the term “maturity date” is not specifically defined, the Court rejected the Debtor’s argument and held that the “maturity date” was when all obligations other than payment have been performed and payment to “settle” the contract was due.</a:t>
            </a:r>
          </a:p>
          <a:p>
            <a:pPr lvl="1">
              <a:lnSpc>
                <a:spcPct val="90000"/>
              </a:lnSpc>
            </a:pPr>
            <a:r>
              <a:rPr lang="en-US" sz="2000" dirty="0" smtClean="0"/>
              <a:t>There can be multiple maturity dates under a forward contract.</a:t>
            </a:r>
          </a:p>
          <a:p>
            <a:pPr lvl="1">
              <a:lnSpc>
                <a:spcPct val="90000"/>
              </a:lnSpc>
            </a:pPr>
            <a:r>
              <a:rPr lang="en-US" sz="2000" dirty="0" smtClean="0"/>
              <a:t>Under the first two contracts, the maturity dates occurred months after the contracts were entered into and therefore satisfied the “two-day maturity date” requirement.</a:t>
            </a:r>
          </a:p>
        </p:txBody>
      </p:sp>
      <p:sp>
        <p:nvSpPr>
          <p:cNvPr id="7" name="Rectangle 2"/>
          <p:cNvSpPr>
            <a:spLocks noGrp="1" noChangeArrowheads="1"/>
          </p:cNvSpPr>
          <p:nvPr>
            <p:ph type="title"/>
          </p:nvPr>
        </p:nvSpPr>
        <p:spPr/>
        <p:txBody>
          <a:bodyPr/>
          <a:lstStyle/>
          <a:p>
            <a:pPr>
              <a:lnSpc>
                <a:spcPct val="100000"/>
              </a:lnSpc>
            </a:pPr>
            <a:r>
              <a:rPr lang="en-US" sz="2400" dirty="0" smtClean="0"/>
              <a:t>Availability of Safe Harbor Defense to Avoidance Actions (cont’d)</a:t>
            </a:r>
          </a:p>
        </p:txBody>
      </p:sp>
    </p:spTree>
    <p:extLst>
      <p:ext uri="{BB962C8B-B14F-4D97-AF65-F5344CB8AC3E}">
        <p14:creationId xmlns:p14="http://schemas.microsoft.com/office/powerpoint/2010/main" val="36513286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a:lnSpc>
                <a:spcPct val="100000"/>
              </a:lnSpc>
            </a:pPr>
            <a:r>
              <a:rPr lang="en-US" sz="2400" dirty="0" smtClean="0"/>
              <a:t>Availability of Safe Harbor Defense to Avoidance Actions (cont’d)</a:t>
            </a:r>
          </a:p>
        </p:txBody>
      </p:sp>
      <p:sp>
        <p:nvSpPr>
          <p:cNvPr id="6349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79EE9B01-AAF9-4839-955E-FD3C97FA0C20}" type="slidenum">
              <a:rPr lang="en-US" sz="1200" u="none" smtClean="0">
                <a:solidFill>
                  <a:srgbClr val="330066"/>
                </a:solidFill>
              </a:rPr>
              <a:pPr/>
              <a:t>59</a:t>
            </a:fld>
            <a:endParaRPr lang="en-US" sz="1200" u="none" dirty="0" smtClean="0">
              <a:solidFill>
                <a:srgbClr val="330066"/>
              </a:solidFill>
            </a:endParaRPr>
          </a:p>
        </p:txBody>
      </p:sp>
      <p:sp>
        <p:nvSpPr>
          <p:cNvPr id="63492" name="Rectangle 3"/>
          <p:cNvSpPr>
            <a:spLocks noGrp="1" noChangeArrowheads="1"/>
          </p:cNvSpPr>
          <p:nvPr>
            <p:ph type="body" sz="quarter" idx="11"/>
          </p:nvPr>
        </p:nvSpPr>
        <p:spPr/>
        <p:txBody>
          <a:bodyPr>
            <a:normAutofit fontScale="92500"/>
          </a:bodyPr>
          <a:lstStyle/>
          <a:p>
            <a:r>
              <a:rPr lang="en-US" sz="2600" dirty="0" smtClean="0"/>
              <a:t>The “Hedging” Nature of the Contracts.</a:t>
            </a:r>
          </a:p>
          <a:p>
            <a:pPr lvl="1"/>
            <a:r>
              <a:rPr lang="en-US" sz="2200" dirty="0" smtClean="0"/>
              <a:t>The Court also found that consistent with legislative history and prior case law, the contracts were entered into to hedge against the risks of an unstable market.</a:t>
            </a:r>
          </a:p>
          <a:p>
            <a:pPr lvl="1"/>
            <a:r>
              <a:rPr lang="en-US" sz="2200" dirty="0" smtClean="0"/>
              <a:t>The Court accepted Plains’ argument that using an index price plus an adjuster allowed the parties to hedge transactions with more precision and guard against negative price movement.</a:t>
            </a:r>
          </a:p>
          <a:p>
            <a:pPr lvl="1"/>
            <a:r>
              <a:rPr lang="en-US" sz="2200" dirty="0" smtClean="0"/>
              <a:t>The Court determined that the first two contracts were precisely the type of contracts that Congress intended to protect.</a:t>
            </a:r>
          </a:p>
          <a:p>
            <a:pPr lvl="1"/>
            <a:r>
              <a:rPr lang="en-US" sz="2200" dirty="0" smtClean="0"/>
              <a:t>Plains was entitled to the protections of Section 546(e) as to the payments it received under the first two contracts.</a:t>
            </a:r>
          </a:p>
        </p:txBody>
      </p:sp>
    </p:spTree>
    <p:extLst>
      <p:ext uri="{BB962C8B-B14F-4D97-AF65-F5344CB8AC3E}">
        <p14:creationId xmlns:p14="http://schemas.microsoft.com/office/powerpoint/2010/main" val="3993906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6</a:t>
            </a:fld>
            <a:endParaRPr lang="en-US" dirty="0"/>
          </a:p>
        </p:txBody>
      </p:sp>
      <p:sp>
        <p:nvSpPr>
          <p:cNvPr id="3" name="Rectangle 2"/>
          <p:cNvSpPr/>
          <p:nvPr/>
        </p:nvSpPr>
        <p:spPr>
          <a:xfrm>
            <a:off x="1143000" y="2438401"/>
            <a:ext cx="6400800" cy="1323439"/>
          </a:xfrm>
          <a:prstGeom prst="rect">
            <a:avLst/>
          </a:prstGeom>
        </p:spPr>
        <p:txBody>
          <a:bodyPr wrap="square">
            <a:spAutoFit/>
          </a:bodyPr>
          <a:lstStyle/>
          <a:p>
            <a:pPr algn="ctr"/>
            <a:r>
              <a:rPr lang="en-US" sz="4000" b="1" dirty="0"/>
              <a:t>The Bankruptcy Code </a:t>
            </a:r>
          </a:p>
          <a:p>
            <a:pPr algn="ctr"/>
            <a:r>
              <a:rPr lang="en-US" sz="4000" b="1" dirty="0"/>
              <a:t>Safe Harbor Provisions</a:t>
            </a:r>
          </a:p>
        </p:txBody>
      </p:sp>
    </p:spTree>
    <p:extLst>
      <p:ext uri="{BB962C8B-B14F-4D97-AF65-F5344CB8AC3E}">
        <p14:creationId xmlns:p14="http://schemas.microsoft.com/office/powerpoint/2010/main" val="3369693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pPr>
              <a:lnSpc>
                <a:spcPct val="100000"/>
              </a:lnSpc>
            </a:pPr>
            <a:r>
              <a:rPr lang="en-US" sz="2400" dirty="0" smtClean="0"/>
              <a:t>Availability of Safe Harbor Defense to Avoidance Actions (cont’d)</a:t>
            </a:r>
          </a:p>
        </p:txBody>
      </p:sp>
      <p:sp>
        <p:nvSpPr>
          <p:cNvPr id="6451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7840317E-492C-463B-81FD-2E7184EDA8BC}" type="slidenum">
              <a:rPr lang="en-US" sz="1200" u="none" smtClean="0">
                <a:solidFill>
                  <a:srgbClr val="330066"/>
                </a:solidFill>
              </a:rPr>
              <a:pPr/>
              <a:t>60</a:t>
            </a:fld>
            <a:endParaRPr lang="en-US" sz="1200" u="none" dirty="0" smtClean="0">
              <a:solidFill>
                <a:srgbClr val="330066"/>
              </a:solidFill>
            </a:endParaRPr>
          </a:p>
        </p:txBody>
      </p:sp>
      <p:sp>
        <p:nvSpPr>
          <p:cNvPr id="64516" name="Rectangle 3"/>
          <p:cNvSpPr>
            <a:spLocks noGrp="1" noChangeArrowheads="1"/>
          </p:cNvSpPr>
          <p:nvPr>
            <p:ph type="body" sz="quarter" idx="11"/>
          </p:nvPr>
        </p:nvSpPr>
        <p:spPr/>
        <p:txBody>
          <a:bodyPr>
            <a:normAutofit fontScale="92500" lnSpcReduction="20000"/>
          </a:bodyPr>
          <a:lstStyle/>
          <a:p>
            <a:r>
              <a:rPr lang="en-US" sz="2400" dirty="0" smtClean="0"/>
              <a:t>Take-Aways.</a:t>
            </a:r>
          </a:p>
          <a:p>
            <a:pPr lvl="1"/>
            <a:r>
              <a:rPr lang="en-US" dirty="0" smtClean="0"/>
              <a:t>The issue of whether suppliers of commodities can avail themselves of the safe harbor under section 546(e) as a defense to a preference or fraudulent transfer claim has not been the subject of much jurisprudence.</a:t>
            </a:r>
          </a:p>
          <a:p>
            <a:pPr lvl="1"/>
            <a:r>
              <a:rPr lang="en-US" dirty="0" smtClean="0"/>
              <a:t>According to the Renew decision, it can be a significant tool in defending against preference and fraudulent transfer liability (other than actual fraud).</a:t>
            </a:r>
          </a:p>
          <a:p>
            <a:pPr lvl="1"/>
            <a:r>
              <a:rPr lang="en-US" dirty="0" smtClean="0"/>
              <a:t>You should reevaluate the terms of your supply and purchase agreements so as to expressly reference the intent to hedge against the market, have a maturity date beyond two days and satisfy the definitions of forward contracts and forward contract merchants under the Bankruptcy Code.</a:t>
            </a:r>
          </a:p>
        </p:txBody>
      </p:sp>
    </p:spTree>
    <p:extLst>
      <p:ext uri="{BB962C8B-B14F-4D97-AF65-F5344CB8AC3E}">
        <p14:creationId xmlns:p14="http://schemas.microsoft.com/office/powerpoint/2010/main" val="17121624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r>
              <a:rPr lang="en-US" dirty="0" smtClean="0"/>
              <a:t>The 5</a:t>
            </a:r>
            <a:r>
              <a:rPr lang="en-US" baseline="30000" dirty="0" smtClean="0"/>
              <a:t>th</a:t>
            </a:r>
            <a:r>
              <a:rPr lang="en-US" dirty="0" smtClean="0"/>
              <a:t> Circuit’s Decision in </a:t>
            </a:r>
            <a:r>
              <a:rPr lang="en-US" dirty="0" err="1" smtClean="0"/>
              <a:t>MXEnergy</a:t>
            </a:r>
            <a:endParaRPr lang="en-US" dirty="0" smtClean="0"/>
          </a:p>
        </p:txBody>
      </p:sp>
      <p:sp>
        <p:nvSpPr>
          <p:cNvPr id="6553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D871AE74-D2DE-4CBA-9727-040261E8FDFD}" type="slidenum">
              <a:rPr lang="en-US" sz="1200" u="none" smtClean="0">
                <a:solidFill>
                  <a:srgbClr val="330066"/>
                </a:solidFill>
              </a:rPr>
              <a:pPr/>
              <a:t>61</a:t>
            </a:fld>
            <a:endParaRPr lang="en-US" sz="1200" u="none" dirty="0" smtClean="0">
              <a:solidFill>
                <a:srgbClr val="330066"/>
              </a:solidFill>
            </a:endParaRPr>
          </a:p>
        </p:txBody>
      </p:sp>
      <p:sp>
        <p:nvSpPr>
          <p:cNvPr id="65540" name="Rectangle 3"/>
          <p:cNvSpPr>
            <a:spLocks noGrp="1" noChangeArrowheads="1"/>
          </p:cNvSpPr>
          <p:nvPr>
            <p:ph type="body" sz="quarter" idx="11"/>
          </p:nvPr>
        </p:nvSpPr>
        <p:spPr/>
        <p:txBody>
          <a:bodyPr/>
          <a:lstStyle/>
          <a:p>
            <a:pPr>
              <a:lnSpc>
                <a:spcPct val="90000"/>
              </a:lnSpc>
            </a:pPr>
            <a:r>
              <a:rPr lang="en-US" dirty="0" smtClean="0"/>
              <a:t>Section 546(e) protects payments under an electricity requirements contract from preference exposure.</a:t>
            </a:r>
          </a:p>
          <a:p>
            <a:pPr lvl="1">
              <a:lnSpc>
                <a:spcPct val="90000"/>
              </a:lnSpc>
            </a:pPr>
            <a:r>
              <a:rPr lang="en-US" sz="2000" dirty="0" smtClean="0"/>
              <a:t>The harbor is safe against preference claims by an end user of electricity.</a:t>
            </a:r>
          </a:p>
          <a:p>
            <a:pPr lvl="1">
              <a:lnSpc>
                <a:spcPct val="90000"/>
              </a:lnSpc>
            </a:pPr>
            <a:r>
              <a:rPr lang="en-US" sz="2000" dirty="0" smtClean="0"/>
              <a:t>Electricity supply contract is a “forward contract” for purposes of Section 546(e).</a:t>
            </a:r>
          </a:p>
        </p:txBody>
      </p:sp>
    </p:spTree>
    <p:extLst>
      <p:ext uri="{BB962C8B-B14F-4D97-AF65-F5344CB8AC3E}">
        <p14:creationId xmlns:p14="http://schemas.microsoft.com/office/powerpoint/2010/main" val="29707375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r>
              <a:rPr lang="en-US" sz="2400" dirty="0" smtClean="0"/>
              <a:t>The 5</a:t>
            </a:r>
            <a:r>
              <a:rPr lang="en-US" sz="2400" baseline="30000" dirty="0" smtClean="0"/>
              <a:t>th</a:t>
            </a:r>
            <a:r>
              <a:rPr lang="en-US" sz="2400" dirty="0" smtClean="0"/>
              <a:t> Circuit’s Decision in </a:t>
            </a:r>
            <a:r>
              <a:rPr lang="en-US" sz="2400" dirty="0" err="1" smtClean="0"/>
              <a:t>MXEnergy</a:t>
            </a:r>
            <a:r>
              <a:rPr lang="en-US" sz="2400" dirty="0" smtClean="0"/>
              <a:t> (cont’d)</a:t>
            </a:r>
          </a:p>
        </p:txBody>
      </p:sp>
      <p:sp>
        <p:nvSpPr>
          <p:cNvPr id="6656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E9342BAC-42C1-4B73-ACD8-E17A789F4206}" type="slidenum">
              <a:rPr lang="en-US" sz="1200" u="none" smtClean="0">
                <a:solidFill>
                  <a:srgbClr val="330066"/>
                </a:solidFill>
              </a:rPr>
              <a:pPr/>
              <a:t>62</a:t>
            </a:fld>
            <a:endParaRPr lang="en-US" sz="1200" u="none" dirty="0" smtClean="0">
              <a:solidFill>
                <a:srgbClr val="330066"/>
              </a:solidFill>
            </a:endParaRPr>
          </a:p>
        </p:txBody>
      </p:sp>
      <p:sp>
        <p:nvSpPr>
          <p:cNvPr id="66564" name="Rectangle 3"/>
          <p:cNvSpPr>
            <a:spLocks noGrp="1" noChangeArrowheads="1"/>
          </p:cNvSpPr>
          <p:nvPr>
            <p:ph type="body" sz="quarter" idx="11"/>
          </p:nvPr>
        </p:nvSpPr>
        <p:spPr/>
        <p:txBody>
          <a:bodyPr/>
          <a:lstStyle/>
          <a:p>
            <a:r>
              <a:rPr lang="en-US" dirty="0" smtClean="0"/>
              <a:t>The Holding – </a:t>
            </a:r>
          </a:p>
          <a:p>
            <a:pPr lvl="1"/>
            <a:r>
              <a:rPr lang="en-US" sz="2000" dirty="0" smtClean="0"/>
              <a:t>Plain language of Sections 101(25) (forward contract definition) and 546(e) do not distinguish forward contracts from “ordinary” power supply contracts.</a:t>
            </a:r>
          </a:p>
          <a:p>
            <a:pPr lvl="1"/>
            <a:r>
              <a:rPr lang="en-US" sz="2000" dirty="0" smtClean="0"/>
              <a:t>Nor do the statutes require exact quantities and specified delivery date.</a:t>
            </a:r>
          </a:p>
          <a:p>
            <a:pPr lvl="1"/>
            <a:r>
              <a:rPr lang="en-US" sz="2000" dirty="0" smtClean="0"/>
              <a:t>As to a maturity date, the 5</a:t>
            </a:r>
            <a:r>
              <a:rPr lang="en-US" sz="2000" baseline="30000" dirty="0" smtClean="0"/>
              <a:t>th</a:t>
            </a:r>
            <a:r>
              <a:rPr lang="en-US" sz="2000" dirty="0" smtClean="0"/>
              <a:t> Circuit determined that no delivery of electricity would occur within two days after entry into the contract.</a:t>
            </a:r>
          </a:p>
        </p:txBody>
      </p:sp>
    </p:spTree>
    <p:extLst>
      <p:ext uri="{BB962C8B-B14F-4D97-AF65-F5344CB8AC3E}">
        <p14:creationId xmlns:p14="http://schemas.microsoft.com/office/powerpoint/2010/main" val="25223288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sz="2400" dirty="0" smtClean="0"/>
              <a:t>The 5</a:t>
            </a:r>
            <a:r>
              <a:rPr lang="en-US" sz="2400" baseline="30000" dirty="0" smtClean="0"/>
              <a:t>th</a:t>
            </a:r>
            <a:r>
              <a:rPr lang="en-US" sz="2400" dirty="0" smtClean="0"/>
              <a:t> Circuit’s Decision in </a:t>
            </a:r>
            <a:r>
              <a:rPr lang="en-US" sz="2400" dirty="0" err="1" smtClean="0"/>
              <a:t>MXEnergy</a:t>
            </a:r>
            <a:r>
              <a:rPr lang="en-US" sz="2400" dirty="0" smtClean="0"/>
              <a:t> (cont’d)</a:t>
            </a:r>
          </a:p>
        </p:txBody>
      </p:sp>
      <p:sp>
        <p:nvSpPr>
          <p:cNvPr id="6758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Times"/>
              </a:defRPr>
            </a:lvl1pPr>
            <a:lvl2pPr marL="742950" indent="-285750">
              <a:defRPr sz="2400" b="1" u="sng">
                <a:solidFill>
                  <a:schemeClr val="tx1"/>
                </a:solidFill>
                <a:latin typeface="Times"/>
              </a:defRPr>
            </a:lvl2pPr>
            <a:lvl3pPr marL="1143000" indent="-228600">
              <a:defRPr sz="2400" b="1" u="sng">
                <a:solidFill>
                  <a:schemeClr val="tx1"/>
                </a:solidFill>
                <a:latin typeface="Times"/>
              </a:defRPr>
            </a:lvl3pPr>
            <a:lvl4pPr marL="1600200" indent="-228600">
              <a:defRPr sz="2400" b="1" u="sng">
                <a:solidFill>
                  <a:schemeClr val="tx1"/>
                </a:solidFill>
                <a:latin typeface="Times"/>
              </a:defRPr>
            </a:lvl4pPr>
            <a:lvl5pPr marL="2057400" indent="-228600">
              <a:defRPr sz="2400" b="1" u="sng">
                <a:solidFill>
                  <a:schemeClr val="tx1"/>
                </a:solidFill>
                <a:latin typeface="Times"/>
              </a:defRPr>
            </a:lvl5pPr>
            <a:lvl6pPr marL="2514600" indent="-228600" eaLnBrk="0" fontAlgn="base" hangingPunct="0">
              <a:spcBef>
                <a:spcPct val="0"/>
              </a:spcBef>
              <a:spcAft>
                <a:spcPct val="0"/>
              </a:spcAft>
              <a:defRPr sz="2400" b="1" u="sng">
                <a:solidFill>
                  <a:schemeClr val="tx1"/>
                </a:solidFill>
                <a:latin typeface="Times"/>
              </a:defRPr>
            </a:lvl6pPr>
            <a:lvl7pPr marL="2971800" indent="-228600" eaLnBrk="0" fontAlgn="base" hangingPunct="0">
              <a:spcBef>
                <a:spcPct val="0"/>
              </a:spcBef>
              <a:spcAft>
                <a:spcPct val="0"/>
              </a:spcAft>
              <a:defRPr sz="2400" b="1" u="sng">
                <a:solidFill>
                  <a:schemeClr val="tx1"/>
                </a:solidFill>
                <a:latin typeface="Times"/>
              </a:defRPr>
            </a:lvl7pPr>
            <a:lvl8pPr marL="3429000" indent="-228600" eaLnBrk="0" fontAlgn="base" hangingPunct="0">
              <a:spcBef>
                <a:spcPct val="0"/>
              </a:spcBef>
              <a:spcAft>
                <a:spcPct val="0"/>
              </a:spcAft>
              <a:defRPr sz="2400" b="1" u="sng">
                <a:solidFill>
                  <a:schemeClr val="tx1"/>
                </a:solidFill>
                <a:latin typeface="Times"/>
              </a:defRPr>
            </a:lvl8pPr>
            <a:lvl9pPr marL="3886200" indent="-228600" eaLnBrk="0" fontAlgn="base" hangingPunct="0">
              <a:spcBef>
                <a:spcPct val="0"/>
              </a:spcBef>
              <a:spcAft>
                <a:spcPct val="0"/>
              </a:spcAft>
              <a:defRPr sz="2400" b="1" u="sng">
                <a:solidFill>
                  <a:schemeClr val="tx1"/>
                </a:solidFill>
                <a:latin typeface="Times"/>
              </a:defRPr>
            </a:lvl9pPr>
          </a:lstStyle>
          <a:p>
            <a:fld id="{63AEAECB-4A3F-48D9-B3EC-FEB3DD9F89F8}" type="slidenum">
              <a:rPr lang="en-US" sz="1200" u="none" smtClean="0">
                <a:solidFill>
                  <a:srgbClr val="330066"/>
                </a:solidFill>
              </a:rPr>
              <a:pPr/>
              <a:t>63</a:t>
            </a:fld>
            <a:endParaRPr lang="en-US" sz="1200" u="none" dirty="0" smtClean="0">
              <a:solidFill>
                <a:srgbClr val="330066"/>
              </a:solidFill>
            </a:endParaRPr>
          </a:p>
        </p:txBody>
      </p:sp>
      <p:sp>
        <p:nvSpPr>
          <p:cNvPr id="67588" name="Rectangle 3"/>
          <p:cNvSpPr>
            <a:spLocks noGrp="1" noChangeArrowheads="1"/>
          </p:cNvSpPr>
          <p:nvPr>
            <p:ph type="body" sz="quarter" idx="11"/>
          </p:nvPr>
        </p:nvSpPr>
        <p:spPr/>
        <p:txBody>
          <a:bodyPr/>
          <a:lstStyle/>
          <a:p>
            <a:r>
              <a:rPr lang="en-US" dirty="0" smtClean="0"/>
              <a:t>Take-Aways </a:t>
            </a:r>
          </a:p>
          <a:p>
            <a:pPr lvl="1"/>
            <a:r>
              <a:rPr lang="en-US" sz="2000" dirty="0" smtClean="0"/>
              <a:t>Circuit Court of Appeals decision very helpful.</a:t>
            </a:r>
          </a:p>
          <a:p>
            <a:pPr lvl="1"/>
            <a:r>
              <a:rPr lang="en-US" sz="2000" dirty="0" smtClean="0"/>
              <a:t>Should apply to other forward  contracts including natural gas and fuel.</a:t>
            </a:r>
          </a:p>
          <a:p>
            <a:pPr lvl="1"/>
            <a:r>
              <a:rPr lang="en-US" sz="2000" dirty="0" smtClean="0"/>
              <a:t>Should provide some comfort to the market but several questions were left unanswered, including:</a:t>
            </a:r>
          </a:p>
          <a:p>
            <a:pPr lvl="2"/>
            <a:r>
              <a:rPr lang="en-US" sz="1800" dirty="0" smtClean="0"/>
              <a:t>What about a residential consumer’s contract with his utility; and</a:t>
            </a:r>
          </a:p>
          <a:p>
            <a:pPr lvl="2"/>
            <a:r>
              <a:rPr lang="en-US" sz="1800" dirty="0" smtClean="0"/>
              <a:t>What if the price was not “fixed” but “variable” (tariff based).</a:t>
            </a:r>
          </a:p>
        </p:txBody>
      </p:sp>
    </p:spTree>
    <p:extLst>
      <p:ext uri="{BB962C8B-B14F-4D97-AF65-F5344CB8AC3E}">
        <p14:creationId xmlns:p14="http://schemas.microsoft.com/office/powerpoint/2010/main" val="3757467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64</a:t>
            </a:fld>
            <a:endParaRPr lang="en-US" dirty="0"/>
          </a:p>
        </p:txBody>
      </p:sp>
      <p:sp>
        <p:nvSpPr>
          <p:cNvPr id="3" name="Rectangle 2"/>
          <p:cNvSpPr/>
          <p:nvPr/>
        </p:nvSpPr>
        <p:spPr>
          <a:xfrm>
            <a:off x="1143000" y="2590800"/>
            <a:ext cx="6629400" cy="707886"/>
          </a:xfrm>
          <a:prstGeom prst="rect">
            <a:avLst/>
          </a:prstGeom>
        </p:spPr>
        <p:txBody>
          <a:bodyPr wrap="square">
            <a:spAutoFit/>
          </a:bodyPr>
          <a:lstStyle/>
          <a:p>
            <a:pPr algn="ctr"/>
            <a:r>
              <a:rPr lang="en-US" sz="4000" b="1" dirty="0" smtClean="0"/>
              <a:t>What is on the Horizon?</a:t>
            </a:r>
            <a:endParaRPr lang="en-US" sz="4000" b="1" dirty="0"/>
          </a:p>
        </p:txBody>
      </p:sp>
    </p:spTree>
    <p:extLst>
      <p:ext uri="{BB962C8B-B14F-4D97-AF65-F5344CB8AC3E}">
        <p14:creationId xmlns:p14="http://schemas.microsoft.com/office/powerpoint/2010/main" val="16922056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Dodd Frank’s Impact on Safe Harbor Rights</a:t>
            </a:r>
            <a:endParaRPr lang="en-US" dirty="0"/>
          </a:p>
        </p:txBody>
      </p:sp>
      <p:sp>
        <p:nvSpPr>
          <p:cNvPr id="4" name="Slide Number Placeholder 3"/>
          <p:cNvSpPr>
            <a:spLocks noGrp="1"/>
          </p:cNvSpPr>
          <p:nvPr>
            <p:ph type="sldNum" sz="quarter" idx="4"/>
          </p:nvPr>
        </p:nvSpPr>
        <p:spPr/>
        <p:txBody>
          <a:bodyPr/>
          <a:lstStyle/>
          <a:p>
            <a:fld id="{DAE877D5-D405-4427-BDEC-97CAD27CD9F9}" type="slidenum">
              <a:rPr lang="en-US" smtClean="0"/>
              <a:t>65</a:t>
            </a:fld>
            <a:endParaRPr lang="en-US" dirty="0"/>
          </a:p>
        </p:txBody>
      </p:sp>
      <p:sp>
        <p:nvSpPr>
          <p:cNvPr id="3" name="Content Placeholder 2"/>
          <p:cNvSpPr>
            <a:spLocks noGrp="1"/>
          </p:cNvSpPr>
          <p:nvPr>
            <p:ph type="body" sz="quarter" idx="11"/>
          </p:nvPr>
        </p:nvSpPr>
        <p:spPr/>
        <p:txBody>
          <a:bodyPr>
            <a:normAutofit fontScale="92500" lnSpcReduction="10000"/>
          </a:bodyPr>
          <a:lstStyle/>
          <a:p>
            <a:r>
              <a:rPr lang="en-US" sz="2600" dirty="0" smtClean="0"/>
              <a:t>Living will mandate for “Big Banks”</a:t>
            </a:r>
          </a:p>
          <a:p>
            <a:pPr lvl="1"/>
            <a:r>
              <a:rPr lang="en-US" sz="2200" dirty="0" smtClean="0"/>
              <a:t>Not just Big </a:t>
            </a:r>
            <a:r>
              <a:rPr lang="en-US" sz="2200" u="sng" dirty="0" smtClean="0"/>
              <a:t>Banks</a:t>
            </a:r>
          </a:p>
          <a:p>
            <a:pPr lvl="1"/>
            <a:r>
              <a:rPr lang="en-US" sz="2200" dirty="0" smtClean="0"/>
              <a:t>Early termination rights may be written out of the contract</a:t>
            </a:r>
          </a:p>
          <a:p>
            <a:r>
              <a:rPr lang="en-US" sz="2600" dirty="0" smtClean="0"/>
              <a:t>OLA as new insolvency forum for major meltdowns</a:t>
            </a:r>
          </a:p>
          <a:p>
            <a:pPr lvl="1"/>
            <a:r>
              <a:rPr lang="en-US" sz="2200" dirty="0" smtClean="0"/>
              <a:t>Which entities will fall under the regime and when will you know?</a:t>
            </a:r>
          </a:p>
          <a:p>
            <a:pPr lvl="1"/>
            <a:r>
              <a:rPr lang="en-US" sz="2200" dirty="0" smtClean="0"/>
              <a:t>Delayed right to early termination – will there be a safe harbor at all?</a:t>
            </a:r>
          </a:p>
          <a:p>
            <a:r>
              <a:rPr lang="en-US" sz="2600" dirty="0" smtClean="0"/>
              <a:t>Cleared OTC trading?</a:t>
            </a:r>
          </a:p>
          <a:p>
            <a:pPr lvl="1"/>
            <a:r>
              <a:rPr lang="en-US" sz="2200" dirty="0" smtClean="0"/>
              <a:t>Cleared OTC  trades covered by safe harbors, under the LSOC Rule for FCMs, but what does that mean if the FCM fails? What about a clearinghouse insolvency ???</a:t>
            </a:r>
            <a:endParaRPr lang="en-US" sz="2200" dirty="0"/>
          </a:p>
        </p:txBody>
      </p:sp>
    </p:spTree>
    <p:extLst>
      <p:ext uri="{BB962C8B-B14F-4D97-AF65-F5344CB8AC3E}">
        <p14:creationId xmlns:p14="http://schemas.microsoft.com/office/powerpoint/2010/main" val="2723648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Take-Aways</a:t>
            </a:r>
            <a:endParaRPr lang="en-US" dirty="0"/>
          </a:p>
        </p:txBody>
      </p:sp>
      <p:sp>
        <p:nvSpPr>
          <p:cNvPr id="4" name="Slide Number Placeholder 3"/>
          <p:cNvSpPr>
            <a:spLocks noGrp="1"/>
          </p:cNvSpPr>
          <p:nvPr>
            <p:ph type="sldNum" sz="quarter" idx="4"/>
          </p:nvPr>
        </p:nvSpPr>
        <p:spPr/>
        <p:txBody>
          <a:bodyPr/>
          <a:lstStyle/>
          <a:p>
            <a:fld id="{DAE877D5-D405-4427-BDEC-97CAD27CD9F9}" type="slidenum">
              <a:rPr lang="en-US" smtClean="0"/>
              <a:t>66</a:t>
            </a:fld>
            <a:endParaRPr lang="en-US" dirty="0"/>
          </a:p>
        </p:txBody>
      </p:sp>
      <p:sp>
        <p:nvSpPr>
          <p:cNvPr id="3" name="Content Placeholder 2"/>
          <p:cNvSpPr>
            <a:spLocks noGrp="1"/>
          </p:cNvSpPr>
          <p:nvPr>
            <p:ph type="body" sz="quarter" idx="11"/>
          </p:nvPr>
        </p:nvSpPr>
        <p:spPr/>
        <p:txBody>
          <a:bodyPr>
            <a:normAutofit/>
          </a:bodyPr>
          <a:lstStyle/>
          <a:p>
            <a:r>
              <a:rPr lang="en-US" sz="2200" dirty="0" smtClean="0"/>
              <a:t>SDNY and Delaware, the two most popular bankruptcy jurisdictions in the U.S., appear to share the same view with respect to cross-affiliate setoff rights – they are unenforceable, even in a safe harbored context.</a:t>
            </a:r>
          </a:p>
          <a:p>
            <a:r>
              <a:rPr lang="en-US" sz="2200" dirty="0" smtClean="0"/>
              <a:t>Many jurisdictions have not considered the issue</a:t>
            </a:r>
          </a:p>
          <a:p>
            <a:r>
              <a:rPr lang="en-US" sz="2200" dirty="0" smtClean="0"/>
              <a:t>What are the real policy issues at play – bankruptcy or the derivatives market in general (legislative history)</a:t>
            </a:r>
          </a:p>
          <a:p>
            <a:r>
              <a:rPr lang="en-US" sz="2200" dirty="0" smtClean="0"/>
              <a:t>The enforceability issue has not been decided by an appellate court (you need a counterparty with staying power and the right economics).</a:t>
            </a:r>
            <a:endParaRPr lang="en-US" sz="2200" dirty="0"/>
          </a:p>
        </p:txBody>
      </p:sp>
    </p:spTree>
    <p:extLst>
      <p:ext uri="{BB962C8B-B14F-4D97-AF65-F5344CB8AC3E}">
        <p14:creationId xmlns:p14="http://schemas.microsoft.com/office/powerpoint/2010/main" val="3490925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Take-Aways</a:t>
            </a:r>
            <a:endParaRPr lang="en-US" dirty="0"/>
          </a:p>
        </p:txBody>
      </p:sp>
      <p:sp>
        <p:nvSpPr>
          <p:cNvPr id="4" name="Slide Number Placeholder 3"/>
          <p:cNvSpPr>
            <a:spLocks noGrp="1"/>
          </p:cNvSpPr>
          <p:nvPr>
            <p:ph type="sldNum" sz="quarter" idx="4"/>
          </p:nvPr>
        </p:nvSpPr>
        <p:spPr/>
        <p:txBody>
          <a:bodyPr/>
          <a:lstStyle/>
          <a:p>
            <a:fld id="{DAE877D5-D405-4427-BDEC-97CAD27CD9F9}" type="slidenum">
              <a:rPr lang="en-US" smtClean="0"/>
              <a:t>67</a:t>
            </a:fld>
            <a:endParaRPr lang="en-US" dirty="0"/>
          </a:p>
        </p:txBody>
      </p:sp>
      <p:sp>
        <p:nvSpPr>
          <p:cNvPr id="3" name="Content Placeholder 2"/>
          <p:cNvSpPr>
            <a:spLocks noGrp="1"/>
          </p:cNvSpPr>
          <p:nvPr>
            <p:ph type="body" sz="quarter" idx="11"/>
          </p:nvPr>
        </p:nvSpPr>
        <p:spPr/>
        <p:txBody>
          <a:bodyPr>
            <a:normAutofit/>
          </a:bodyPr>
          <a:lstStyle/>
          <a:p>
            <a:r>
              <a:rPr lang="en-US" sz="2200" dirty="0" smtClean="0"/>
              <a:t>Protection through joint and several liability with every affiliate executing the agreement.</a:t>
            </a:r>
          </a:p>
          <a:p>
            <a:pPr lvl="1"/>
            <a:r>
              <a:rPr lang="en-US" sz="2200" dirty="0" smtClean="0"/>
              <a:t>Guaranty</a:t>
            </a:r>
          </a:p>
          <a:p>
            <a:pPr lvl="1"/>
            <a:r>
              <a:rPr lang="en-US" sz="2200" dirty="0" smtClean="0"/>
              <a:t>Other collateral</a:t>
            </a:r>
          </a:p>
          <a:p>
            <a:pPr lvl="1"/>
            <a:r>
              <a:rPr lang="en-US" sz="2200" dirty="0" smtClean="0"/>
              <a:t>Cross-collateralization</a:t>
            </a:r>
          </a:p>
          <a:p>
            <a:r>
              <a:rPr lang="en-US" sz="2200" dirty="0" smtClean="0"/>
              <a:t>As to timing issues (Metavante), would a non-waiver clause help a non-defaulting counterparty wait to exercise termination rights?</a:t>
            </a:r>
          </a:p>
          <a:p>
            <a:pPr lvl="1"/>
            <a:r>
              <a:rPr lang="en-US" sz="2200" dirty="0" smtClean="0"/>
              <a:t>Probably not</a:t>
            </a:r>
          </a:p>
          <a:p>
            <a:pPr lvl="1"/>
            <a:r>
              <a:rPr lang="en-US" sz="2200" dirty="0" smtClean="0"/>
              <a:t>Exercise rights as quickly as possible</a:t>
            </a:r>
            <a:endParaRPr lang="en-US" sz="2200" dirty="0"/>
          </a:p>
        </p:txBody>
      </p:sp>
    </p:spTree>
    <p:extLst>
      <p:ext uri="{BB962C8B-B14F-4D97-AF65-F5344CB8AC3E}">
        <p14:creationId xmlns:p14="http://schemas.microsoft.com/office/powerpoint/2010/main" val="217313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68</a:t>
            </a:fld>
            <a:endParaRPr lang="en-US" dirty="0"/>
          </a:p>
        </p:txBody>
      </p:sp>
      <p:sp>
        <p:nvSpPr>
          <p:cNvPr id="3" name="Rectangle 2"/>
          <p:cNvSpPr/>
          <p:nvPr/>
        </p:nvSpPr>
        <p:spPr>
          <a:xfrm>
            <a:off x="1143000" y="2590800"/>
            <a:ext cx="6629400" cy="707886"/>
          </a:xfrm>
          <a:prstGeom prst="rect">
            <a:avLst/>
          </a:prstGeom>
        </p:spPr>
        <p:txBody>
          <a:bodyPr wrap="square">
            <a:spAutoFit/>
          </a:bodyPr>
          <a:lstStyle/>
          <a:p>
            <a:pPr algn="ctr"/>
            <a:r>
              <a:rPr lang="en-US" sz="4000" b="1" dirty="0" smtClean="0"/>
              <a:t>Questions???</a:t>
            </a:r>
            <a:endParaRPr lang="en-US" sz="4000" b="1" dirty="0"/>
          </a:p>
        </p:txBody>
      </p:sp>
    </p:spTree>
    <p:extLst>
      <p:ext uri="{BB962C8B-B14F-4D97-AF65-F5344CB8AC3E}">
        <p14:creationId xmlns:p14="http://schemas.microsoft.com/office/powerpoint/2010/main" val="9957962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r>
              <a:rPr lang="en-US" dirty="0" smtClean="0"/>
              <a:t>Page </a:t>
            </a:r>
            <a:fld id="{32BA3B2C-B1EE-4F5F-B8A0-65C8F1B4CC3E}" type="slidenum">
              <a:rPr lang="en-US" smtClean="0"/>
              <a:pPr/>
              <a:t>69</a:t>
            </a:fld>
            <a:endParaRPr lang="en-US" dirty="0"/>
          </a:p>
        </p:txBody>
      </p:sp>
      <p:sp>
        <p:nvSpPr>
          <p:cNvPr id="3" name="Rectangle 2"/>
          <p:cNvSpPr/>
          <p:nvPr/>
        </p:nvSpPr>
        <p:spPr>
          <a:xfrm>
            <a:off x="1143000" y="2590800"/>
            <a:ext cx="6629400" cy="707886"/>
          </a:xfrm>
          <a:prstGeom prst="rect">
            <a:avLst/>
          </a:prstGeom>
        </p:spPr>
        <p:txBody>
          <a:bodyPr wrap="square">
            <a:spAutoFit/>
          </a:bodyPr>
          <a:lstStyle/>
          <a:p>
            <a:pPr algn="ctr"/>
            <a:r>
              <a:rPr lang="en-US" sz="4000" b="1" dirty="0" smtClean="0"/>
              <a:t>Presenter Bio</a:t>
            </a:r>
            <a:endParaRPr lang="en-US" sz="4000" b="1" dirty="0"/>
          </a:p>
        </p:txBody>
      </p:sp>
    </p:spTree>
    <p:extLst>
      <p:ext uri="{BB962C8B-B14F-4D97-AF65-F5344CB8AC3E}">
        <p14:creationId xmlns:p14="http://schemas.microsoft.com/office/powerpoint/2010/main" val="344745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248" y="304800"/>
            <a:ext cx="8229600" cy="822960"/>
          </a:xfrm>
        </p:spPr>
        <p:txBody>
          <a:bodyPr/>
          <a:lstStyle/>
          <a:p>
            <a:pPr>
              <a:lnSpc>
                <a:spcPct val="100000"/>
              </a:lnSpc>
            </a:pPr>
            <a:r>
              <a:rPr lang="en-US" sz="2400" dirty="0" smtClean="0"/>
              <a:t>Setting the Stage – Relevant Provisions of the Bankruptcy Code</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7</a:t>
            </a:fld>
            <a:endParaRPr lang="en-US" dirty="0"/>
          </a:p>
        </p:txBody>
      </p:sp>
      <p:sp>
        <p:nvSpPr>
          <p:cNvPr id="4" name="Text Placeholder 3"/>
          <p:cNvSpPr>
            <a:spLocks noGrp="1"/>
          </p:cNvSpPr>
          <p:nvPr>
            <p:ph type="body" sz="quarter" idx="11"/>
          </p:nvPr>
        </p:nvSpPr>
        <p:spPr/>
        <p:txBody>
          <a:bodyPr>
            <a:normAutofit/>
          </a:bodyPr>
          <a:lstStyle/>
          <a:p>
            <a:pPr marL="0" indent="0">
              <a:buNone/>
            </a:pPr>
            <a:r>
              <a:rPr lang="en-US" b="1" dirty="0" smtClean="0"/>
              <a:t>The Automatic Stay</a:t>
            </a:r>
            <a:endParaRPr lang="en-US" b="1" dirty="0"/>
          </a:p>
          <a:p>
            <a:r>
              <a:rPr lang="en-US" dirty="0"/>
              <a:t>Section 362 of the Bankruptcy Code provides that a creditor may not take or continue any action to collect on a pre-petition claim or judgment against a debtor or a debtor’s property.</a:t>
            </a:r>
          </a:p>
          <a:p>
            <a:r>
              <a:rPr lang="en-US" dirty="0"/>
              <a:t>The automatic stay is intended to provide a debtor with a “breathing spell” after the filing of a bankruptcy petition which shields the debtor from creditor activity in order to enable the debtor to focus on restructuring its business. </a:t>
            </a:r>
          </a:p>
          <a:p>
            <a:pPr lvl="1"/>
            <a:endParaRPr lang="en-US" dirty="0"/>
          </a:p>
          <a:p>
            <a:endParaRPr lang="en-US" dirty="0"/>
          </a:p>
          <a:p>
            <a:endParaRPr lang="en-US" dirty="0"/>
          </a:p>
        </p:txBody>
      </p:sp>
    </p:spTree>
    <p:extLst>
      <p:ext uri="{BB962C8B-B14F-4D97-AF65-F5344CB8AC3E}">
        <p14:creationId xmlns:p14="http://schemas.microsoft.com/office/powerpoint/2010/main" val="15677655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3"/>
          </p:nvPr>
        </p:nvSpPr>
        <p:spPr>
          <a:xfrm>
            <a:off x="457200" y="2743200"/>
            <a:ext cx="8229600" cy="3466825"/>
          </a:xfrm>
        </p:spPr>
        <p:txBody>
          <a:bodyPr>
            <a:normAutofit/>
          </a:bodyPr>
          <a:lstStyle/>
          <a:p>
            <a:r>
              <a:rPr lang="en-US" sz="1000" b="1" spc="110" dirty="0" smtClean="0">
                <a:solidFill>
                  <a:srgbClr val="F05133"/>
                </a:solidFill>
              </a:rPr>
              <a:t>Practice</a:t>
            </a:r>
          </a:p>
          <a:p>
            <a:pPr>
              <a:spcAft>
                <a:spcPts val="1200"/>
              </a:spcAft>
            </a:pPr>
            <a:r>
              <a:rPr lang="en-US" sz="1000" dirty="0"/>
              <a:t>Michael ("Mickey") S. Etkin is a senior bankruptcy practitioner and commercial litigator with significant experience in complex business reorganizations and litigation as well as securities and </a:t>
            </a:r>
            <a:r>
              <a:rPr lang="en-US" sz="1000" dirty="0" err="1"/>
              <a:t>ERISA</a:t>
            </a:r>
            <a:r>
              <a:rPr lang="en-US" sz="1000" dirty="0"/>
              <a:t> class action litigation. Mickey graduated from Boston University, </a:t>
            </a:r>
            <a:r>
              <a:rPr lang="en-US" sz="1000" i="1" dirty="0"/>
              <a:t>cum laude</a:t>
            </a:r>
            <a:r>
              <a:rPr lang="en-US" sz="1000" dirty="0"/>
              <a:t>, in 1975, and received his law degree, </a:t>
            </a:r>
            <a:r>
              <a:rPr lang="en-US" sz="1000" i="1" dirty="0"/>
              <a:t>with honors</a:t>
            </a:r>
            <a:r>
              <a:rPr lang="en-US" sz="1000" dirty="0"/>
              <a:t>, from St. John's University in 1978. He is admitted to practice in the state and federal courts of New York and New Jersey. Mickey is listed in the 2011-2015 editions of </a:t>
            </a:r>
            <a:r>
              <a:rPr lang="en-US" sz="1000" i="1" dirty="0"/>
              <a:t>Chambers USA: America's Leading Lawyers for Business</a:t>
            </a:r>
            <a:r>
              <a:rPr lang="en-US" sz="1000" dirty="0"/>
              <a:t>, which has described him as "fantastic", "very plugged-in" and "instrumental in providing tactical advice" and noted his skill in "anticipating all the key issues that are likely to arise." In addition, he is also featured in the 2007-2016 editions of </a:t>
            </a:r>
            <a:r>
              <a:rPr lang="en-US" sz="1000" i="1" dirty="0"/>
              <a:t>The Best Lawyers in America</a:t>
            </a:r>
            <a:r>
              <a:rPr lang="en-US" sz="1000" dirty="0"/>
              <a:t> in the Bankruptcy and Creditors' Rights section of the publication.</a:t>
            </a:r>
          </a:p>
          <a:p>
            <a:r>
              <a:rPr lang="en-US" sz="1000" dirty="0"/>
              <a:t>Mickey practices in Lowenstein Sandler's Bankruptcy, Financial Reorganization &amp; Creditors’ Rights and its Complex Business Litigation groups. Mickey's bankruptcy practice includes the representation of debtors, trustees, creditors and investors in a variety of complex bankruptcies and bankruptcy related litigation. Mickey also represents major energy companies in connection with bankruptcy proceedings involving their customers and counterparties. He has been invited to speak before financial institutions, bar association groups and credit associations regarding the rights of counterparties to derivatives in a bankruptcy context, including cutting edge issues emerging from the Lehman Brothers Chapter 11 and </a:t>
            </a:r>
            <a:r>
              <a:rPr lang="en-US" sz="1000" dirty="0" err="1"/>
              <a:t>SIPC</a:t>
            </a:r>
            <a:r>
              <a:rPr lang="en-US" sz="1000" dirty="0"/>
              <a:t> proceedings</a:t>
            </a:r>
            <a:r>
              <a:rPr lang="en-US" sz="1000" dirty="0" smtClean="0"/>
              <a:t>.</a:t>
            </a:r>
          </a:p>
          <a:p>
            <a:endParaRPr lang="en-US" sz="1000" b="1" spc="110" dirty="0" smtClean="0">
              <a:solidFill>
                <a:srgbClr val="F05133"/>
              </a:solidFill>
            </a:endParaRPr>
          </a:p>
          <a:p>
            <a:r>
              <a:rPr lang="en-US" sz="1000" b="1" spc="110" dirty="0" smtClean="0">
                <a:solidFill>
                  <a:srgbClr val="F05133"/>
                </a:solidFill>
              </a:rPr>
              <a:t>Recent Publications</a:t>
            </a:r>
            <a:endParaRPr lang="en-US" sz="1000" b="1" spc="110" dirty="0">
              <a:solidFill>
                <a:srgbClr val="F05133"/>
              </a:solidFill>
            </a:endParaRPr>
          </a:p>
          <a:p>
            <a:pPr marL="171450" lvl="0" indent="-171450">
              <a:buFont typeface="Arial" panose="020B0604020202020204" pitchFamily="34" charset="0"/>
              <a:buChar char="•"/>
            </a:pPr>
            <a:r>
              <a:rPr lang="en-US" sz="1000" b="1" dirty="0"/>
              <a:t>"Sparks Continue to Fly – Electricity is not Eligible for Section 503(b)(9) Status and Other Shocking Developments,"  Bruce S. Nathan, Michael S. Etkin, David M. Banker, </a:t>
            </a:r>
            <a:r>
              <a:rPr lang="en-US" sz="1000" i="1" dirty="0"/>
              <a:t>Business Credit, </a:t>
            </a:r>
            <a:r>
              <a:rPr lang="en-US" sz="1000" dirty="0"/>
              <a:t>January </a:t>
            </a:r>
            <a:r>
              <a:rPr lang="en-US" sz="1000" dirty="0" smtClean="0"/>
              <a:t>2014.</a:t>
            </a:r>
            <a:endParaRPr lang="en-US" sz="900" dirty="0"/>
          </a:p>
          <a:p>
            <a:pPr lvl="0"/>
            <a:endParaRPr lang="en-US" sz="900" dirty="0" smtClean="0">
              <a:solidFill>
                <a:srgbClr val="F05133"/>
              </a:solidFill>
            </a:endParaRPr>
          </a:p>
          <a:p>
            <a:pPr lvl="0"/>
            <a:endParaRPr lang="en-US" sz="900" dirty="0"/>
          </a:p>
          <a:p>
            <a:endParaRPr lang="en-US" sz="900" dirty="0"/>
          </a:p>
        </p:txBody>
      </p:sp>
      <p:sp>
        <p:nvSpPr>
          <p:cNvPr id="4" name="Slide Number Placeholder 3"/>
          <p:cNvSpPr>
            <a:spLocks noGrp="1"/>
          </p:cNvSpPr>
          <p:nvPr>
            <p:ph type="sldNum" sz="quarter" idx="4"/>
          </p:nvPr>
        </p:nvSpPr>
        <p:spPr/>
        <p:txBody>
          <a:bodyPr/>
          <a:lstStyle/>
          <a:p>
            <a:r>
              <a:rPr lang="en-US" dirty="0" smtClean="0"/>
              <a:t>Page </a:t>
            </a:r>
            <a:fld id="{32BA3B2C-B1EE-4F5F-B8A0-65C8F1B4CC3E}" type="slidenum">
              <a:rPr lang="en-US" smtClean="0"/>
              <a:pPr/>
              <a:t>70</a:t>
            </a:fld>
            <a:endParaRPr lang="en-US" dirty="0"/>
          </a:p>
        </p:txBody>
      </p:sp>
      <p:pic>
        <p:nvPicPr>
          <p:cNvPr id="6" name="Content Placeholder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3400" y="1272236"/>
            <a:ext cx="990600" cy="1394764"/>
          </a:xfrm>
        </p:spPr>
      </p:pic>
      <p:sp>
        <p:nvSpPr>
          <p:cNvPr id="7" name="TextBox 6"/>
          <p:cNvSpPr txBox="1"/>
          <p:nvPr/>
        </p:nvSpPr>
        <p:spPr>
          <a:xfrm>
            <a:off x="1600200" y="1559242"/>
            <a:ext cx="5029200" cy="984885"/>
          </a:xfrm>
          <a:prstGeom prst="rect">
            <a:avLst/>
          </a:prstGeom>
          <a:noFill/>
        </p:spPr>
        <p:txBody>
          <a:bodyPr wrap="square" rtlCol="0">
            <a:spAutoFit/>
          </a:bodyPr>
          <a:lstStyle/>
          <a:p>
            <a:r>
              <a:rPr lang="en-US" sz="1400" b="1" dirty="0" smtClean="0">
                <a:solidFill>
                  <a:srgbClr val="F05133"/>
                </a:solidFill>
              </a:rPr>
              <a:t>Michael S. Etkin</a:t>
            </a:r>
          </a:p>
          <a:p>
            <a:r>
              <a:rPr lang="en-US" sz="1000" b="1" dirty="0" smtClean="0"/>
              <a:t>Partner</a:t>
            </a:r>
          </a:p>
          <a:p>
            <a:r>
              <a:rPr lang="en-US" sz="1000" dirty="0" smtClean="0"/>
              <a:t>Tel: 973.597.2312 Fax 973.597.2313</a:t>
            </a:r>
          </a:p>
          <a:p>
            <a:r>
              <a:rPr lang="en-US" sz="1000" dirty="0" smtClean="0"/>
              <a:t>Email: metkin@lowenstein.com</a:t>
            </a:r>
          </a:p>
          <a:p>
            <a:endParaRPr lang="en-US" sz="1400" dirty="0"/>
          </a:p>
        </p:txBody>
      </p:sp>
    </p:spTree>
    <p:extLst>
      <p:ext uri="{BB962C8B-B14F-4D97-AF65-F5344CB8AC3E}">
        <p14:creationId xmlns:p14="http://schemas.microsoft.com/office/powerpoint/2010/main" val="11671407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sz="quarter" idx="13"/>
          </p:nvPr>
        </p:nvSpPr>
        <p:spPr>
          <a:xfrm>
            <a:off x="457200" y="2362200"/>
            <a:ext cx="8153400" cy="3847825"/>
          </a:xfrm>
        </p:spPr>
        <p:txBody>
          <a:bodyPr>
            <a:normAutofit/>
          </a:bodyPr>
          <a:lstStyle/>
          <a:p>
            <a:pPr lvl="0"/>
            <a:r>
              <a:rPr lang="en-US" sz="1000" b="1" spc="110" dirty="0" smtClean="0">
                <a:solidFill>
                  <a:srgbClr val="F05133"/>
                </a:solidFill>
              </a:rPr>
              <a:t>Recent Press Mentions</a:t>
            </a:r>
          </a:p>
          <a:p>
            <a:pPr lvl="0">
              <a:spcAft>
                <a:spcPts val="1200"/>
              </a:spcAft>
            </a:pPr>
            <a:r>
              <a:rPr lang="en-US" sz="1000" b="1" dirty="0"/>
              <a:t>Michael S. Etkin comments on the bankruptcy court’s recent decision regarding the enforceability of the GM Chapter 11 sale order to enjoin certain claims associated with the well-publicized ignition switch defect in General Motors products. </a:t>
            </a:r>
            <a:r>
              <a:rPr lang="en-US" sz="1000" i="1" dirty="0"/>
              <a:t>Turnarounds &amp; Workouts, </a:t>
            </a:r>
            <a:r>
              <a:rPr lang="en-US" sz="1000" b="1" dirty="0"/>
              <a:t> </a:t>
            </a:r>
            <a:r>
              <a:rPr lang="en-US" sz="1000" b="1"/>
              <a:t>June </a:t>
            </a:r>
            <a:r>
              <a:rPr lang="en-US" sz="1000" b="1" smtClean="0"/>
              <a:t> 2015</a:t>
            </a:r>
            <a:r>
              <a:rPr lang="en-US" sz="1000" b="1" dirty="0" smtClean="0"/>
              <a:t>.</a:t>
            </a:r>
            <a:endParaRPr lang="en-US" sz="1000" dirty="0"/>
          </a:p>
          <a:p>
            <a:pPr lvl="0">
              <a:spcAft>
                <a:spcPts val="1200"/>
              </a:spcAft>
            </a:pPr>
            <a:r>
              <a:rPr lang="en-US" sz="1000" b="1" dirty="0"/>
              <a:t>Michael S. Etkin discusses the status of the restructuring landscape and factors affecting change in the year ahead in the March issue of the Turnarounds &amp; Workouts newsletter. </a:t>
            </a:r>
            <a:r>
              <a:rPr lang="en-US" sz="1000" i="1" dirty="0"/>
              <a:t>Turnarounds &amp; Workouts, </a:t>
            </a:r>
            <a:r>
              <a:rPr lang="en-US" sz="1000" b="1" dirty="0"/>
              <a:t> March </a:t>
            </a:r>
            <a:r>
              <a:rPr lang="en-US" sz="1000" b="1" dirty="0" smtClean="0"/>
              <a:t>2015.</a:t>
            </a:r>
            <a:endParaRPr lang="en-US" sz="1000" dirty="0"/>
          </a:p>
          <a:p>
            <a:pPr lvl="0">
              <a:spcAft>
                <a:spcPts val="1200"/>
              </a:spcAft>
            </a:pPr>
            <a:r>
              <a:rPr lang="en-US" sz="1000" b="1" dirty="0"/>
              <a:t>Michael S. Etkin comments in </a:t>
            </a:r>
            <a:r>
              <a:rPr lang="en-US" sz="1000" b="1" dirty="0" err="1"/>
              <a:t>Debtwire</a:t>
            </a:r>
            <a:r>
              <a:rPr lang="en-US" sz="1000" b="1" dirty="0"/>
              <a:t> regarding a recap of restructuring in 2014, and anticipated trends and issues to look for in 2015. </a:t>
            </a:r>
            <a:r>
              <a:rPr lang="en-US" sz="1000" i="1" dirty="0" err="1"/>
              <a:t>Debtwire</a:t>
            </a:r>
            <a:r>
              <a:rPr lang="en-US" sz="1000" i="1" dirty="0"/>
              <a:t>, </a:t>
            </a:r>
            <a:r>
              <a:rPr lang="en-US" sz="1000" b="1" dirty="0"/>
              <a:t> January 2, </a:t>
            </a:r>
            <a:r>
              <a:rPr lang="en-US" sz="1000" b="1" dirty="0" smtClean="0"/>
              <a:t>2015.</a:t>
            </a:r>
            <a:endParaRPr lang="en-US" sz="1000" dirty="0"/>
          </a:p>
          <a:p>
            <a:pPr lvl="0">
              <a:spcAft>
                <a:spcPts val="1200"/>
              </a:spcAft>
            </a:pPr>
            <a:r>
              <a:rPr lang="en-US" sz="1000" b="1" dirty="0"/>
              <a:t>Michael S. Etkin is featured and recognized in </a:t>
            </a:r>
            <a:r>
              <a:rPr lang="en-US" sz="1000" b="1" dirty="0" err="1"/>
              <a:t>IECA</a:t>
            </a:r>
            <a:r>
              <a:rPr lang="en-US" sz="1000" b="1" dirty="0"/>
              <a:t> Insights, the newsletter of the International Energy Credit Association. </a:t>
            </a:r>
            <a:r>
              <a:rPr lang="en-US" sz="1000" i="1" dirty="0" err="1"/>
              <a:t>IECA</a:t>
            </a:r>
            <a:r>
              <a:rPr lang="en-US" sz="1000" i="1" dirty="0"/>
              <a:t> Insights, </a:t>
            </a:r>
            <a:r>
              <a:rPr lang="en-US" sz="1000" b="1" dirty="0"/>
              <a:t> November </a:t>
            </a:r>
            <a:r>
              <a:rPr lang="en-US" sz="1000" b="1" dirty="0" smtClean="0"/>
              <a:t>2014.</a:t>
            </a:r>
            <a:endParaRPr lang="en-US" sz="1000" dirty="0"/>
          </a:p>
          <a:p>
            <a:pPr lvl="0">
              <a:spcAft>
                <a:spcPts val="1200"/>
              </a:spcAft>
            </a:pPr>
            <a:r>
              <a:rPr lang="en-US" sz="1000" b="1" dirty="0"/>
              <a:t>Michael S. Etkin was quoted in Law360 from his oral argument before the Delaware Bankruptcy Court in connection with the objection of defrauded purchasers in the Chapter 11 liquidating plan for Furniture Brands International Inc. </a:t>
            </a:r>
            <a:r>
              <a:rPr lang="en-US" sz="1000" i="1" dirty="0"/>
              <a:t>Law360, </a:t>
            </a:r>
            <a:r>
              <a:rPr lang="en-US" sz="1000" b="1" dirty="0"/>
              <a:t> July 14, </a:t>
            </a:r>
            <a:r>
              <a:rPr lang="en-US" sz="1000" b="1" dirty="0" smtClean="0"/>
              <a:t>2014.</a:t>
            </a:r>
            <a:endParaRPr lang="en-US" sz="1000" dirty="0"/>
          </a:p>
          <a:p>
            <a:pPr>
              <a:spcAft>
                <a:spcPts val="1200"/>
              </a:spcAft>
            </a:pPr>
            <a:r>
              <a:rPr lang="en-US" sz="1000" b="1" dirty="0"/>
              <a:t>Michael S. Etkin is quoted in the National Law Journal as objecting to the proposed scheduling order in the General Motors Bankruptcy case relating to the ignition switch litigation and claims. </a:t>
            </a:r>
            <a:r>
              <a:rPr lang="en-US" sz="1000" i="1" dirty="0"/>
              <a:t>The National Law Journal, </a:t>
            </a:r>
            <a:r>
              <a:rPr lang="en-US" sz="1000" b="1" dirty="0"/>
              <a:t> May 15, </a:t>
            </a:r>
            <a:r>
              <a:rPr lang="en-US" sz="1000" b="1" dirty="0" smtClean="0"/>
              <a:t>2014.</a:t>
            </a:r>
            <a:endParaRPr lang="en-US" sz="900" dirty="0" smtClean="0">
              <a:solidFill>
                <a:srgbClr val="F05133"/>
              </a:solidFill>
            </a:endParaRPr>
          </a:p>
          <a:p>
            <a:pPr lvl="0"/>
            <a:endParaRPr lang="en-US" sz="900" dirty="0"/>
          </a:p>
          <a:p>
            <a:endParaRPr lang="en-US" sz="900" dirty="0"/>
          </a:p>
        </p:txBody>
      </p:sp>
      <p:sp>
        <p:nvSpPr>
          <p:cNvPr id="4" name="Slide Number Placeholder 3"/>
          <p:cNvSpPr>
            <a:spLocks noGrp="1"/>
          </p:cNvSpPr>
          <p:nvPr>
            <p:ph type="sldNum" sz="quarter" idx="4"/>
          </p:nvPr>
        </p:nvSpPr>
        <p:spPr/>
        <p:txBody>
          <a:bodyPr/>
          <a:lstStyle/>
          <a:p>
            <a:r>
              <a:rPr lang="en-US" dirty="0" smtClean="0"/>
              <a:t>Page </a:t>
            </a:r>
            <a:fld id="{32BA3B2C-B1EE-4F5F-B8A0-65C8F1B4CC3E}" type="slidenum">
              <a:rPr lang="en-US" smtClean="0"/>
              <a:pPr/>
              <a:t>71</a:t>
            </a:fld>
            <a:endParaRPr lang="en-US" dirty="0"/>
          </a:p>
        </p:txBody>
      </p:sp>
    </p:spTree>
    <p:extLst>
      <p:ext uri="{BB962C8B-B14F-4D97-AF65-F5344CB8AC3E}">
        <p14:creationId xmlns:p14="http://schemas.microsoft.com/office/powerpoint/2010/main" val="14056716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519078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Setting the Stage – Relevant Provisions of the Bankruptcy Code</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8</a:t>
            </a:fld>
            <a:endParaRPr lang="en-US" dirty="0"/>
          </a:p>
        </p:txBody>
      </p:sp>
      <p:sp>
        <p:nvSpPr>
          <p:cNvPr id="4" name="Text Placeholder 3"/>
          <p:cNvSpPr>
            <a:spLocks noGrp="1"/>
          </p:cNvSpPr>
          <p:nvPr>
            <p:ph type="body" sz="quarter" idx="11"/>
          </p:nvPr>
        </p:nvSpPr>
        <p:spPr/>
        <p:txBody>
          <a:bodyPr>
            <a:normAutofit/>
          </a:bodyPr>
          <a:lstStyle/>
          <a:p>
            <a:r>
              <a:rPr lang="en-US" dirty="0"/>
              <a:t>The automatic stay also prevents creditors from pursuing </a:t>
            </a:r>
            <a:r>
              <a:rPr lang="en-US" dirty="0" smtClean="0"/>
              <a:t>claims and activities that impact property </a:t>
            </a:r>
            <a:r>
              <a:rPr lang="en-US" dirty="0"/>
              <a:t>of the debtor’s </a:t>
            </a:r>
            <a:r>
              <a:rPr lang="en-US" dirty="0" smtClean="0"/>
              <a:t>estate.  This is intended to preserve </a:t>
            </a:r>
            <a:r>
              <a:rPr lang="en-US" dirty="0"/>
              <a:t>the debtor’s assets for distribution to all creditors pursuant to the priority scheme under the Bankruptcy Code.</a:t>
            </a:r>
          </a:p>
          <a:p>
            <a:r>
              <a:rPr lang="en-US" dirty="0" smtClean="0"/>
              <a:t>But </a:t>
            </a:r>
            <a:r>
              <a:rPr lang="en-US" dirty="0"/>
              <a:t>- exceptions to the Automatic Stay under Sections 362(b)(6), (7) and (17) relating to the safe harbor provisions of the Bankruptcy Code</a:t>
            </a:r>
            <a:r>
              <a:rPr lang="en-US" dirty="0" smtClean="0"/>
              <a:t>.</a:t>
            </a:r>
          </a:p>
          <a:p>
            <a:pPr>
              <a:lnSpc>
                <a:spcPct val="120000"/>
              </a:lnSpc>
            </a:pPr>
            <a:endParaRPr lang="en-US" dirty="0"/>
          </a:p>
          <a:p>
            <a:endParaRPr lang="en-US" dirty="0"/>
          </a:p>
          <a:p>
            <a:endParaRPr lang="en-US" dirty="0"/>
          </a:p>
        </p:txBody>
      </p:sp>
    </p:spTree>
    <p:extLst>
      <p:ext uri="{BB962C8B-B14F-4D97-AF65-F5344CB8AC3E}">
        <p14:creationId xmlns:p14="http://schemas.microsoft.com/office/powerpoint/2010/main" val="374237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2400" dirty="0" smtClean="0"/>
              <a:t>The Safe Harbor Provisions of the Bankruptcy Code – Exceptions to the Automatic Stay</a:t>
            </a:r>
            <a:endParaRPr lang="en-US" sz="2400" dirty="0"/>
          </a:p>
        </p:txBody>
      </p:sp>
      <p:sp>
        <p:nvSpPr>
          <p:cNvPr id="3" name="Slide Number Placeholder 2"/>
          <p:cNvSpPr>
            <a:spLocks noGrp="1"/>
          </p:cNvSpPr>
          <p:nvPr>
            <p:ph type="sldNum" sz="quarter" idx="4"/>
          </p:nvPr>
        </p:nvSpPr>
        <p:spPr/>
        <p:txBody>
          <a:bodyPr/>
          <a:lstStyle/>
          <a:p>
            <a:r>
              <a:rPr lang="en-US" dirty="0" smtClean="0"/>
              <a:t>Page </a:t>
            </a:r>
            <a:fld id="{32BA3B2C-B1EE-4F5F-B8A0-65C8F1B4CC3E}" type="slidenum">
              <a:rPr lang="en-US" smtClean="0"/>
              <a:pPr/>
              <a:t>9</a:t>
            </a:fld>
            <a:endParaRPr lang="en-US" dirty="0"/>
          </a:p>
        </p:txBody>
      </p:sp>
      <p:sp>
        <p:nvSpPr>
          <p:cNvPr id="4" name="Text Placeholder 3"/>
          <p:cNvSpPr>
            <a:spLocks noGrp="1"/>
          </p:cNvSpPr>
          <p:nvPr>
            <p:ph type="body" sz="quarter" idx="11"/>
          </p:nvPr>
        </p:nvSpPr>
        <p:spPr/>
        <p:txBody>
          <a:bodyPr>
            <a:normAutofit/>
          </a:bodyPr>
          <a:lstStyle/>
          <a:p>
            <a:r>
              <a:rPr lang="en-US" dirty="0"/>
              <a:t>The Bankruptcy Code provides for certain “safe harbors” from the automatic stay and </a:t>
            </a:r>
            <a:r>
              <a:rPr lang="en-US" dirty="0" smtClean="0"/>
              <a:t>exceptions to the prohibition </a:t>
            </a:r>
            <a:r>
              <a:rPr lang="en-US" dirty="0"/>
              <a:t>against </a:t>
            </a:r>
            <a:r>
              <a:rPr lang="en-US" i="1" dirty="0"/>
              <a:t>ipso facto</a:t>
            </a:r>
            <a:r>
              <a:rPr lang="en-US" dirty="0"/>
              <a:t> clauses: exempts non-debtor counterparties to certain </a:t>
            </a:r>
            <a:r>
              <a:rPr lang="en-US" dirty="0" smtClean="0"/>
              <a:t>types of contracts</a:t>
            </a:r>
            <a:r>
              <a:rPr lang="en-US" dirty="0"/>
              <a:t>, including derivatives, from the automatic stay and permits the exercise of contractual rights triggered by a bankruptcy default, see §§ 365 (e)(1), 541(c)(1), </a:t>
            </a:r>
            <a:r>
              <a:rPr lang="en-US" dirty="0" smtClean="0"/>
              <a:t>556, 560 and 561.</a:t>
            </a:r>
            <a:endParaRPr lang="en-US" dirty="0"/>
          </a:p>
          <a:p>
            <a:endParaRPr lang="en-US" dirty="0"/>
          </a:p>
          <a:p>
            <a:endParaRPr lang="en-US" dirty="0"/>
          </a:p>
        </p:txBody>
      </p:sp>
    </p:spTree>
    <p:extLst>
      <p:ext uri="{BB962C8B-B14F-4D97-AF65-F5344CB8AC3E}">
        <p14:creationId xmlns:p14="http://schemas.microsoft.com/office/powerpoint/2010/main" val="1103605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S LLP Template 2014">
  <a:themeElements>
    <a:clrScheme name="LOWENSTEIN SANDLER LLP">
      <a:dk1>
        <a:srgbClr val="000000"/>
      </a:dk1>
      <a:lt1>
        <a:srgbClr val="FFFFFF"/>
      </a:lt1>
      <a:dk2>
        <a:srgbClr val="50A3BB"/>
      </a:dk2>
      <a:lt2>
        <a:srgbClr val="FFFFFF"/>
      </a:lt2>
      <a:accent1>
        <a:srgbClr val="50A3BB"/>
      </a:accent1>
      <a:accent2>
        <a:srgbClr val="F05133"/>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 LLP Template 2014</Template>
  <TotalTime>508</TotalTime>
  <Words>6219</Words>
  <Application>Microsoft Office PowerPoint</Application>
  <PresentationFormat>On-screen Show (4:3)</PresentationFormat>
  <Paragraphs>449</Paragraphs>
  <Slides>72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Calibri</vt:lpstr>
      <vt:lpstr>Courier New</vt:lpstr>
      <vt:lpstr>Symbol</vt:lpstr>
      <vt:lpstr>Times</vt:lpstr>
      <vt:lpstr>LS LLP Template 2014</vt:lpstr>
      <vt:lpstr>PowerPoint Presentation</vt:lpstr>
      <vt:lpstr>Overview</vt:lpstr>
      <vt:lpstr>Today’s Topics</vt:lpstr>
      <vt:lpstr>Today’s Topics (cont’d)</vt:lpstr>
      <vt:lpstr>Today’s Topics (cont’d)</vt:lpstr>
      <vt:lpstr>PowerPoint Presentation</vt:lpstr>
      <vt:lpstr>Setting the Stage – Relevant Provisions of the Bankruptcy Code</vt:lpstr>
      <vt:lpstr>Setting the Stage – Relevant Provisions of the Bankruptcy Code</vt:lpstr>
      <vt:lpstr>The Safe Harbor Provisions of the Bankruptcy Code – Exceptions to the Automatic Stay</vt:lpstr>
      <vt:lpstr>The Safe Harbor Provisions: Protected Parties/Protected Transactions</vt:lpstr>
      <vt:lpstr>The Safe Harbor Provisions of the Bankruptcy Code: Rights Protected?</vt:lpstr>
      <vt:lpstr>The Safe Harbor Provisions of the Bankruptcy Code: Rights Protected? (cont’d)</vt:lpstr>
      <vt:lpstr>The Safe Harbor Provisions of the Bankruptcy Code: Rights Protected? (cont’d)</vt:lpstr>
      <vt:lpstr>How Safe is the Harbor?</vt:lpstr>
      <vt:lpstr>How Safe is the Harbor?</vt:lpstr>
      <vt:lpstr>PowerPoint Presentation</vt:lpstr>
      <vt:lpstr>PowerPoint Presentation</vt:lpstr>
      <vt:lpstr>Metavante: Limits on Timing of Early Termination and Suspension of Payment Obligations</vt:lpstr>
      <vt:lpstr>Metavante: Limits on Timing of Early Termination and Suspension of Payment Obligations (cont’d)</vt:lpstr>
      <vt:lpstr>Metavante’s Position</vt:lpstr>
      <vt:lpstr>Metavante’s Position (cont’d)</vt:lpstr>
      <vt:lpstr>Metavante: The Court’s Decision</vt:lpstr>
      <vt:lpstr>Metavante: The Court’s Decision (cont’d)</vt:lpstr>
      <vt:lpstr>Metavante: Take-Aways, Part I</vt:lpstr>
      <vt:lpstr>Metavante: Take-Aways, Part II</vt:lpstr>
      <vt:lpstr>Setoff / Netting Post-Petition: A Quick Primer</vt:lpstr>
      <vt:lpstr>Setoff (or Netting) Requirements</vt:lpstr>
      <vt:lpstr>PowerPoint Presentation</vt:lpstr>
      <vt:lpstr>Swedbank</vt:lpstr>
      <vt:lpstr>Swedbank (cont’d)</vt:lpstr>
      <vt:lpstr>Swedbank (cont’d)</vt:lpstr>
      <vt:lpstr>UBS: No Mutuality of Parties/ No Set -off</vt:lpstr>
      <vt:lpstr>UBS and Set-off (cont’d)</vt:lpstr>
      <vt:lpstr>UBS: SemCrude Precedent</vt:lpstr>
      <vt:lpstr>UBS: Take Aways</vt:lpstr>
      <vt:lpstr>American Home Mortgage Holdings (not Lehman but its Evil Child)</vt:lpstr>
      <vt:lpstr>American Home Mortgage Holdings (not Lehman but its Evil Child) (cont’d)</vt:lpstr>
      <vt:lpstr>American Home Mortgage: Court Decision</vt:lpstr>
      <vt:lpstr>American Home Mortgage: Take-Aways Decision</vt:lpstr>
      <vt:lpstr>Arcapita – Full Circle to SemCrude</vt:lpstr>
      <vt:lpstr>Michigan State Housing Dev. Authority (Yes Virginia, there is a Santa Claus): Close-out and Valuation</vt:lpstr>
      <vt:lpstr>MSHDA: The Court’s Decision</vt:lpstr>
      <vt:lpstr>MSHDA: The Court’s Decision (cont’d)</vt:lpstr>
      <vt:lpstr>MSHDA: The Court’s Decision (cont’d)</vt:lpstr>
      <vt:lpstr>MSHDA: Take-Aways</vt:lpstr>
      <vt:lpstr>Intel: Close-out/Foreclosure</vt:lpstr>
      <vt:lpstr>Intel (cont’d)</vt:lpstr>
      <vt:lpstr>Intel (cont’d)</vt:lpstr>
      <vt:lpstr>Intel: Take-Aways</vt:lpstr>
      <vt:lpstr>2014 Adversary Proceedings vs. Lehman</vt:lpstr>
      <vt:lpstr>2014 Adversary Proceedings vs. Lehman (cont’d)</vt:lpstr>
      <vt:lpstr>Recent Lehman Adversary Proceedings vs. Counterparties</vt:lpstr>
      <vt:lpstr>Availability of Safe Harbor Defense to Avoidance Actions</vt:lpstr>
      <vt:lpstr>Availability of Safe Harbor Defense to Avoidance Actions (cont’d)</vt:lpstr>
      <vt:lpstr>Availability of Safe Harbor Defense to Avoidance Actions (cont’d)</vt:lpstr>
      <vt:lpstr>Availability of Safe Harbor Defense to Avoidance Actions (cont’d)</vt:lpstr>
      <vt:lpstr>Availability of Safe Harbor Defense to Avoidance Actions (cont’d)</vt:lpstr>
      <vt:lpstr>Availability of Safe Harbor Defense to Avoidance Actions (cont’d)</vt:lpstr>
      <vt:lpstr>Availability of Safe Harbor Defense to Avoidance Actions (cont’d)</vt:lpstr>
      <vt:lpstr>Availability of Safe Harbor Defense to Avoidance Actions (cont’d)</vt:lpstr>
      <vt:lpstr>The 5th Circuit’s Decision in MXEnergy</vt:lpstr>
      <vt:lpstr>The 5th Circuit’s Decision in MXEnergy (cont’d)</vt:lpstr>
      <vt:lpstr>The 5th Circuit’s Decision in MXEnergy (cont’d)</vt:lpstr>
      <vt:lpstr>PowerPoint Presentation</vt:lpstr>
      <vt:lpstr>Dodd Frank’s Impact on Safe Harbor Rights</vt:lpstr>
      <vt:lpstr>Overall Take-Aways</vt:lpstr>
      <vt:lpstr>Overall Take-Aways</vt:lpstr>
      <vt:lpstr>PowerPoint Presentation</vt:lpstr>
      <vt:lpstr>PowerPoint Presentation</vt:lpstr>
      <vt:lpstr>Thank you,</vt:lpstr>
      <vt:lpstr>Cont’d.</vt:lpstr>
      <vt:lpstr>PowerPoint Presentation</vt:lpstr>
    </vt:vector>
  </TitlesOfParts>
  <Company>Lowenstein Sandler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Cossin</dc:creator>
  <cp:lastModifiedBy>Rachel Reisenauer</cp:lastModifiedBy>
  <cp:revision>63</cp:revision>
  <cp:lastPrinted>2015-08-26T18:58:16Z</cp:lastPrinted>
  <dcterms:created xsi:type="dcterms:W3CDTF">2015-06-16T12:54:40Z</dcterms:created>
  <dcterms:modified xsi:type="dcterms:W3CDTF">2015-09-10T17:50:27Z</dcterms:modified>
</cp:coreProperties>
</file>